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2" r:id="rId5"/>
    <p:sldId id="263" r:id="rId6"/>
    <p:sldId id="264" r:id="rId7"/>
    <p:sldId id="265" r:id="rId8"/>
    <p:sldId id="266" r:id="rId9"/>
    <p:sldId id="267" r:id="rId10"/>
    <p:sldId id="258" r:id="rId11"/>
    <p:sldId id="259" r:id="rId12"/>
    <p:sldId id="268" r:id="rId13"/>
    <p:sldId id="269" r:id="rId14"/>
    <p:sldId id="278" r:id="rId15"/>
    <p:sldId id="270" r:id="rId16"/>
    <p:sldId id="279" r:id="rId17"/>
    <p:sldId id="271" r:id="rId18"/>
    <p:sldId id="272" r:id="rId19"/>
    <p:sldId id="273" r:id="rId20"/>
    <p:sldId id="274" r:id="rId21"/>
    <p:sldId id="280" r:id="rId22"/>
    <p:sldId id="275" r:id="rId23"/>
    <p:sldId id="281" r:id="rId24"/>
    <p:sldId id="276" r:id="rId25"/>
    <p:sldId id="282" r:id="rId26"/>
    <p:sldId id="277" r:id="rId27"/>
    <p:sldId id="283" r:id="rId28"/>
    <p:sldId id="260"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04/07/2014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04/07/2014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04/07/2014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04/07/2014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548681"/>
            <a:ext cx="7772400" cy="1152128"/>
          </a:xfrm>
        </p:spPr>
        <p:txBody>
          <a:bodyPr>
            <a:normAutofit fontScale="90000"/>
          </a:bodyPr>
          <a:lstStyle/>
          <a:p>
            <a:r>
              <a:rPr lang="es-CO" sz="7200" b="1" dirty="0" smtClean="0"/>
              <a:t>UN DIOS TRIUNO</a:t>
            </a:r>
            <a:endParaRPr lang="es-CO" sz="7200" b="1" dirty="0"/>
          </a:p>
        </p:txBody>
      </p:sp>
      <p:sp>
        <p:nvSpPr>
          <p:cNvPr id="3" name="2 Subtítulo"/>
          <p:cNvSpPr>
            <a:spLocks noGrp="1"/>
          </p:cNvSpPr>
          <p:nvPr>
            <p:ph type="subTitle" idx="1"/>
          </p:nvPr>
        </p:nvSpPr>
        <p:spPr>
          <a:xfrm>
            <a:off x="1187624" y="5589240"/>
            <a:ext cx="6400800" cy="1032520"/>
          </a:xfrm>
        </p:spPr>
        <p:txBody>
          <a:bodyPr>
            <a:normAutofit fontScale="92500" lnSpcReduction="10000"/>
          </a:bodyPr>
          <a:lstStyle/>
          <a:p>
            <a:endParaRPr lang="es-CO" dirty="0" smtClean="0"/>
          </a:p>
          <a:p>
            <a:r>
              <a:rPr lang="es-CO" b="1" dirty="0" smtClean="0">
                <a:solidFill>
                  <a:srgbClr val="FF0000"/>
                </a:solidFill>
              </a:rPr>
              <a:t>TEXTO BACE: 2 COR.13.14 ; MAT.28.19.</a:t>
            </a:r>
            <a:endParaRPr lang="es-CO" b="1" dirty="0">
              <a:solidFill>
                <a:srgbClr val="FF0000"/>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844824"/>
            <a:ext cx="4752528"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379177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1196" y="260648"/>
            <a:ext cx="8229600" cy="2304256"/>
          </a:xfrm>
        </p:spPr>
        <p:txBody>
          <a:bodyPr/>
          <a:lstStyle/>
          <a:p>
            <a:pPr marL="0" indent="0" algn="ctr">
              <a:buNone/>
            </a:pPr>
            <a:r>
              <a:rPr lang="es-CO" b="1" u="sng" dirty="0" smtClean="0">
                <a:solidFill>
                  <a:srgbClr val="FF0000"/>
                </a:solidFill>
              </a:rPr>
              <a:t>TRES EN UNO</a:t>
            </a:r>
          </a:p>
          <a:p>
            <a:pPr marL="0" indent="0" algn="ctr">
              <a:buNone/>
            </a:pPr>
            <a:r>
              <a:rPr lang="es-CO" b="1" u="sng" dirty="0" smtClean="0">
                <a:solidFill>
                  <a:srgbClr val="002060"/>
                </a:solidFill>
              </a:rPr>
              <a:t>UNIDAD E IGUALDAD</a:t>
            </a:r>
          </a:p>
          <a:p>
            <a:pPr marL="0" indent="0" algn="ctr">
              <a:buNone/>
            </a:pPr>
            <a:r>
              <a:rPr lang="es-CO" b="1" dirty="0" smtClean="0">
                <a:solidFill>
                  <a:srgbClr val="0070C0"/>
                </a:solidFill>
              </a:rPr>
              <a:t>¿Cómo Génesis 1:26, revela la pluralidad, unidad e</a:t>
            </a:r>
            <a:r>
              <a:rPr lang="es-CO" b="1" dirty="0">
                <a:solidFill>
                  <a:srgbClr val="0070C0"/>
                </a:solidFill>
              </a:rPr>
              <a:t> </a:t>
            </a:r>
            <a:r>
              <a:rPr lang="es-CO" b="1" dirty="0" smtClean="0">
                <a:solidFill>
                  <a:srgbClr val="0070C0"/>
                </a:solidFill>
              </a:rPr>
              <a:t>igualdad de Dios?</a:t>
            </a:r>
            <a:endParaRPr lang="es-CO" b="1" dirty="0">
              <a:solidFill>
                <a:srgbClr val="0070C0"/>
              </a:solidFill>
            </a:endParaRPr>
          </a:p>
        </p:txBody>
      </p:sp>
      <p:sp>
        <p:nvSpPr>
          <p:cNvPr id="4" name="3 Rectángulo"/>
          <p:cNvSpPr/>
          <p:nvPr/>
        </p:nvSpPr>
        <p:spPr>
          <a:xfrm>
            <a:off x="1619672" y="3140968"/>
            <a:ext cx="5832648" cy="1384995"/>
          </a:xfrm>
          <a:prstGeom prst="rect">
            <a:avLst/>
          </a:prstGeom>
        </p:spPr>
        <p:txBody>
          <a:bodyPr wrap="square">
            <a:spAutoFit/>
          </a:bodyPr>
          <a:lstStyle/>
          <a:p>
            <a:pPr algn="ctr"/>
            <a:r>
              <a:rPr lang="es-CO" sz="2800" dirty="0"/>
              <a:t>Entonces dijo Dios: </a:t>
            </a:r>
            <a:r>
              <a:rPr lang="es-CO" sz="2800" dirty="0">
                <a:solidFill>
                  <a:srgbClr val="FF0000"/>
                </a:solidFill>
              </a:rPr>
              <a:t>Hagamos</a:t>
            </a:r>
            <a:r>
              <a:rPr lang="es-CO" sz="2800" dirty="0"/>
              <a:t> al hombre a </a:t>
            </a:r>
            <a:r>
              <a:rPr lang="es-CO" sz="2800" dirty="0">
                <a:solidFill>
                  <a:srgbClr val="FF0000"/>
                </a:solidFill>
              </a:rPr>
              <a:t>nuestra imagen</a:t>
            </a:r>
            <a:r>
              <a:rPr lang="es-CO" sz="2800" dirty="0"/>
              <a:t>, conforme a </a:t>
            </a:r>
            <a:r>
              <a:rPr lang="es-CO" sz="2800" dirty="0">
                <a:solidFill>
                  <a:srgbClr val="FF0000"/>
                </a:solidFill>
              </a:rPr>
              <a:t>nuestra semejanza</a:t>
            </a:r>
            <a:r>
              <a:rPr lang="es-CO" sz="2800" dirty="0"/>
              <a:t>;</a:t>
            </a:r>
          </a:p>
        </p:txBody>
      </p:sp>
      <p:sp>
        <p:nvSpPr>
          <p:cNvPr id="5" name="4 Rectángulo"/>
          <p:cNvSpPr/>
          <p:nvPr/>
        </p:nvSpPr>
        <p:spPr>
          <a:xfrm>
            <a:off x="1187624" y="4941168"/>
            <a:ext cx="6696744" cy="1815882"/>
          </a:xfrm>
          <a:prstGeom prst="rect">
            <a:avLst/>
          </a:prstGeom>
        </p:spPr>
        <p:txBody>
          <a:bodyPr wrap="square">
            <a:spAutoFit/>
          </a:bodyPr>
          <a:lstStyle/>
          <a:p>
            <a:pPr algn="ctr"/>
            <a:r>
              <a:rPr lang="es-CO" sz="2800" dirty="0">
                <a:latin typeface="Bauhaus 93" pitchFamily="82" charset="0"/>
              </a:rPr>
              <a:t>¡Que gran misterio es el Dios Triuno!</a:t>
            </a:r>
          </a:p>
          <a:p>
            <a:pPr algn="ctr"/>
            <a:r>
              <a:rPr lang="es-CO" sz="2800" dirty="0">
                <a:latin typeface="Bauhaus 93" pitchFamily="82" charset="0"/>
              </a:rPr>
              <a:t>Uno en sustancia y en persona </a:t>
            </a:r>
            <a:r>
              <a:rPr lang="es-CO" sz="2800" dirty="0" smtClean="0">
                <a:latin typeface="Bauhaus 93" pitchFamily="82" charset="0"/>
              </a:rPr>
              <a:t>Tres;</a:t>
            </a:r>
            <a:endParaRPr lang="es-CO" sz="2800" dirty="0">
              <a:latin typeface="Bauhaus 93" pitchFamily="82" charset="0"/>
            </a:endParaRPr>
          </a:p>
          <a:p>
            <a:pPr algn="ctr"/>
            <a:r>
              <a:rPr lang="es-CO" sz="2800" dirty="0">
                <a:latin typeface="Bauhaus 93" pitchFamily="82" charset="0"/>
              </a:rPr>
              <a:t>El Padre en el Hijo se introduce</a:t>
            </a:r>
          </a:p>
          <a:p>
            <a:pPr algn="ctr"/>
            <a:r>
              <a:rPr lang="es-CO" sz="2800" dirty="0">
                <a:latin typeface="Bauhaus 93" pitchFamily="82" charset="0"/>
              </a:rPr>
              <a:t>Por el Espíritu en nuestro ser</a:t>
            </a:r>
            <a:r>
              <a:rPr lang="es-CO" sz="2800" dirty="0" smtClean="0">
                <a:latin typeface="Bauhaus 93" pitchFamily="82" charset="0"/>
              </a:rPr>
              <a:t>.</a:t>
            </a:r>
            <a:endParaRPr lang="es-CO" sz="2800" dirty="0">
              <a:latin typeface="Bauhaus 93" pitchFamily="82" charset="0"/>
            </a:endParaRPr>
          </a:p>
        </p:txBody>
      </p:sp>
    </p:spTree>
    <p:extLst>
      <p:ext uri="{BB962C8B-B14F-4D97-AF65-F5344CB8AC3E}">
        <p14:creationId xmlns:p14="http://schemas.microsoft.com/office/powerpoint/2010/main" val="74772918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blipFill>
            <a:blip r:embed="rId2"/>
            <a:tile tx="0" ty="0" sx="100000" sy="100000" flip="none" algn="tl"/>
          </a:blipFill>
        </p:spPr>
        <p:txBody>
          <a:bodyPr>
            <a:normAutofit/>
          </a:bodyPr>
          <a:lstStyle/>
          <a:p>
            <a:pPr marL="0" indent="0" algn="ctr">
              <a:buNone/>
            </a:pPr>
            <a:r>
              <a:rPr lang="es-CO" dirty="0" smtClean="0">
                <a:solidFill>
                  <a:schemeClr val="bg1"/>
                </a:solidFill>
              </a:rPr>
              <a:t>En </a:t>
            </a:r>
            <a:r>
              <a:rPr lang="es-CO" u="sng" dirty="0" smtClean="0">
                <a:solidFill>
                  <a:schemeClr val="bg1"/>
                </a:solidFill>
              </a:rPr>
              <a:t>San Juan 7:17</a:t>
            </a:r>
            <a:r>
              <a:rPr lang="es-CO" dirty="0" smtClean="0">
                <a:solidFill>
                  <a:schemeClr val="bg1"/>
                </a:solidFill>
              </a:rPr>
              <a:t>, El Señor Jesús dice:</a:t>
            </a:r>
          </a:p>
          <a:p>
            <a:pPr marL="0" indent="0" algn="ctr">
              <a:buNone/>
            </a:pPr>
            <a:r>
              <a:rPr lang="es-CO" dirty="0">
                <a:solidFill>
                  <a:schemeClr val="bg1"/>
                </a:solidFill>
              </a:rPr>
              <a:t> </a:t>
            </a:r>
            <a:r>
              <a:rPr lang="es-CO" dirty="0" smtClean="0">
                <a:solidFill>
                  <a:schemeClr val="bg1"/>
                </a:solidFill>
              </a:rPr>
              <a:t>«</a:t>
            </a:r>
            <a:r>
              <a:rPr lang="es-CO" dirty="0" smtClean="0">
                <a:solidFill>
                  <a:schemeClr val="bg1"/>
                </a:solidFill>
                <a:latin typeface="Agency FB" pitchFamily="34" charset="0"/>
              </a:rPr>
              <a:t>El </a:t>
            </a:r>
            <a:r>
              <a:rPr lang="es-CO" dirty="0">
                <a:solidFill>
                  <a:schemeClr val="bg1"/>
                </a:solidFill>
                <a:latin typeface="Agency FB" pitchFamily="34" charset="0"/>
              </a:rPr>
              <a:t>que </a:t>
            </a:r>
            <a:r>
              <a:rPr lang="es-CO" u="sng" dirty="0">
                <a:solidFill>
                  <a:schemeClr val="bg1"/>
                </a:solidFill>
                <a:latin typeface="Agency FB" pitchFamily="34" charset="0"/>
              </a:rPr>
              <a:t>quiera</a:t>
            </a:r>
            <a:r>
              <a:rPr lang="es-CO" dirty="0">
                <a:solidFill>
                  <a:schemeClr val="bg1"/>
                </a:solidFill>
                <a:latin typeface="Agency FB" pitchFamily="34" charset="0"/>
              </a:rPr>
              <a:t> hacer la voluntad de Dios, conocerá si la doctrina es de Dios, o si yo hablo por mi propia </a:t>
            </a:r>
            <a:r>
              <a:rPr lang="es-CO" dirty="0" smtClean="0">
                <a:solidFill>
                  <a:schemeClr val="bg1"/>
                </a:solidFill>
                <a:latin typeface="Agency FB" pitchFamily="34" charset="0"/>
              </a:rPr>
              <a:t>cuenta</a:t>
            </a:r>
            <a:r>
              <a:rPr lang="es-CO" dirty="0" smtClean="0">
                <a:solidFill>
                  <a:schemeClr val="bg1"/>
                </a:solidFill>
              </a:rPr>
              <a:t>»</a:t>
            </a:r>
          </a:p>
          <a:p>
            <a:pPr marL="0" indent="0" algn="ctr">
              <a:buNone/>
            </a:pPr>
            <a:endParaRPr lang="es-CO" dirty="0">
              <a:solidFill>
                <a:schemeClr val="bg1"/>
              </a:solidFill>
            </a:endParaRPr>
          </a:p>
          <a:p>
            <a:pPr marL="0" indent="0" algn="ctr">
              <a:buNone/>
            </a:pPr>
            <a:r>
              <a:rPr lang="es-CO" b="1" dirty="0" smtClean="0">
                <a:solidFill>
                  <a:schemeClr val="bg1"/>
                </a:solidFill>
              </a:rPr>
              <a:t>El tema de la doctrina de un Dios Triuno esta íntimamente relacionado con la creación del hombre desde el mismo Génesis en el A. Testamento, hasta el Apocalipsis en el ultimo Libro del N. Testamento, con la nueva creación del hombre.</a:t>
            </a:r>
            <a:endParaRPr lang="es-CO" b="1" dirty="0">
              <a:solidFill>
                <a:schemeClr val="bg1"/>
              </a:solidFill>
            </a:endParaRPr>
          </a:p>
        </p:txBody>
      </p:sp>
    </p:spTree>
    <p:extLst>
      <p:ext uri="{BB962C8B-B14F-4D97-AF65-F5344CB8AC3E}">
        <p14:creationId xmlns:p14="http://schemas.microsoft.com/office/powerpoint/2010/main" val="80187231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6372200" cy="2880320"/>
          </a:xfrm>
        </p:spPr>
        <p:txBody>
          <a:bodyPr>
            <a:normAutofit fontScale="85000" lnSpcReduction="10000"/>
          </a:bodyPr>
          <a:lstStyle/>
          <a:p>
            <a:pPr marL="0" indent="0">
              <a:buNone/>
            </a:pPr>
            <a:r>
              <a:rPr lang="es-CO" dirty="0"/>
              <a:t>Hay muchos dioses que son adorados en el mundo, pero existe solamente un Dios verdadero. </a:t>
            </a:r>
            <a:endParaRPr lang="es-CO" dirty="0" smtClean="0"/>
          </a:p>
          <a:p>
            <a:pPr marL="0" indent="0">
              <a:buNone/>
            </a:pPr>
            <a:r>
              <a:rPr lang="es-CO" dirty="0" smtClean="0"/>
              <a:t>La </a:t>
            </a:r>
            <a:r>
              <a:rPr lang="es-CO" dirty="0"/>
              <a:t>Santa Biblia contiene la historia de este Dios verdadero. Este Dios único se reveló en tres distintivas personalidades, el </a:t>
            </a:r>
            <a:r>
              <a:rPr lang="es-CO" dirty="0">
                <a:solidFill>
                  <a:srgbClr val="FF0000"/>
                </a:solidFill>
              </a:rPr>
              <a:t>Padre</a:t>
            </a:r>
            <a:r>
              <a:rPr lang="es-CO" dirty="0"/>
              <a:t>, el </a:t>
            </a:r>
            <a:r>
              <a:rPr lang="es-CO" dirty="0">
                <a:solidFill>
                  <a:srgbClr val="FF0000"/>
                </a:solidFill>
              </a:rPr>
              <a:t>Hijo Jesucristo</a:t>
            </a:r>
            <a:r>
              <a:rPr lang="es-CO" dirty="0"/>
              <a:t>, y el </a:t>
            </a:r>
            <a:r>
              <a:rPr lang="es-CO" dirty="0">
                <a:solidFill>
                  <a:srgbClr val="FF0000"/>
                </a:solidFill>
              </a:rPr>
              <a:t>Espíritu Santo</a:t>
            </a:r>
            <a:r>
              <a:rPr lang="es-CO" dirty="0" smtClean="0"/>
              <a:t>.</a:t>
            </a:r>
            <a:endParaRPr lang="es-CO" dirty="0"/>
          </a:p>
        </p:txBody>
      </p:sp>
      <p:sp>
        <p:nvSpPr>
          <p:cNvPr id="4" name="3 Rectángulo"/>
          <p:cNvSpPr/>
          <p:nvPr/>
        </p:nvSpPr>
        <p:spPr>
          <a:xfrm>
            <a:off x="395536" y="3861048"/>
            <a:ext cx="8352928" cy="2677656"/>
          </a:xfrm>
          <a:prstGeom prst="rect">
            <a:avLst/>
          </a:prstGeom>
        </p:spPr>
        <p:txBody>
          <a:bodyPr wrap="square">
            <a:spAutoFit/>
          </a:bodyPr>
          <a:lstStyle/>
          <a:p>
            <a:pPr algn="r"/>
            <a:r>
              <a:rPr lang="es-CO" sz="2800" dirty="0"/>
              <a:t>Dios el Padre, Jesucristo, y el Espíritu Santo son descritos en la Biblia en términos de su naturaleza. Cuando hablamos de “naturaleza” entendemos cualidades básicas que describen a Dios. Estas cualidades son también conocidas como “</a:t>
            </a:r>
            <a:r>
              <a:rPr lang="es-CO" sz="2800" u="sng" dirty="0"/>
              <a:t>atributos</a:t>
            </a:r>
            <a:r>
              <a:rPr lang="es-CO" sz="2800" dirty="0"/>
              <a:t>” los cuales significan “</a:t>
            </a:r>
            <a:r>
              <a:rPr lang="es-CO" sz="2800" u="sng" dirty="0"/>
              <a:t>características</a:t>
            </a:r>
            <a:r>
              <a:rPr lang="es-CO" sz="2800" dirty="0"/>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332656"/>
            <a:ext cx="2333673"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005878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LA BIBLIA REVELA QUE DIOS ES </a:t>
            </a:r>
            <a:r>
              <a:rPr lang="es-CO" dirty="0" smtClean="0">
                <a:solidFill>
                  <a:srgbClr val="FF0000"/>
                </a:solidFill>
              </a:rPr>
              <a:t>TRIUNO</a:t>
            </a:r>
            <a:r>
              <a:rPr lang="es-CO" dirty="0"/>
              <a:t>.</a:t>
            </a:r>
          </a:p>
        </p:txBody>
      </p:sp>
      <p:sp>
        <p:nvSpPr>
          <p:cNvPr id="3" name="2 Marcador de contenido"/>
          <p:cNvSpPr>
            <a:spLocks noGrp="1"/>
          </p:cNvSpPr>
          <p:nvPr>
            <p:ph idx="1"/>
          </p:nvPr>
        </p:nvSpPr>
        <p:spPr/>
        <p:txBody>
          <a:bodyPr>
            <a:normAutofit lnSpcReduction="10000"/>
          </a:bodyPr>
          <a:lstStyle/>
          <a:p>
            <a:pPr marL="0" indent="0">
              <a:buNone/>
            </a:pPr>
            <a:r>
              <a:rPr lang="es-CO" sz="3000" u="sng" dirty="0" smtClean="0"/>
              <a:t>PRINCIPALES </a:t>
            </a:r>
            <a:r>
              <a:rPr lang="es-CO" sz="3000" u="sng" dirty="0"/>
              <a:t>CARACTERISTICAS DE NUESTRO DIOS</a:t>
            </a:r>
            <a:r>
              <a:rPr lang="es-CO" sz="3000" u="sng" dirty="0" smtClean="0"/>
              <a:t>:</a:t>
            </a:r>
          </a:p>
          <a:p>
            <a:pPr marL="0" indent="0" algn="ctr">
              <a:buNone/>
            </a:pPr>
            <a:endParaRPr lang="es-CO" dirty="0" smtClean="0"/>
          </a:p>
          <a:p>
            <a:pPr marL="0" indent="0" algn="ctr">
              <a:buNone/>
            </a:pPr>
            <a:r>
              <a:rPr lang="es-CO" sz="4000" b="1" u="sng" dirty="0" smtClean="0">
                <a:solidFill>
                  <a:srgbClr val="FF0000"/>
                </a:solidFill>
              </a:rPr>
              <a:t>Triuno:</a:t>
            </a:r>
          </a:p>
          <a:p>
            <a:pPr marL="0" indent="0" algn="ctr">
              <a:buNone/>
            </a:pPr>
            <a:r>
              <a:rPr lang="es-CO" dirty="0" smtClean="0"/>
              <a:t>Dios </a:t>
            </a:r>
            <a:r>
              <a:rPr lang="es-CO" dirty="0"/>
              <a:t>posee una naturaleza triuna. </a:t>
            </a:r>
            <a:endParaRPr lang="es-CO" dirty="0" smtClean="0"/>
          </a:p>
          <a:p>
            <a:pPr marL="0" indent="0" algn="ctr">
              <a:buNone/>
            </a:pPr>
            <a:r>
              <a:rPr lang="es-CO" dirty="0" smtClean="0"/>
              <a:t>Esto </a:t>
            </a:r>
            <a:r>
              <a:rPr lang="es-CO" dirty="0"/>
              <a:t>quiere decir que tiene tres personalidades distintivas, aunque es un Dios:</a:t>
            </a:r>
          </a:p>
          <a:p>
            <a:pPr marL="0" indent="0" algn="ctr">
              <a:buNone/>
            </a:pPr>
            <a:r>
              <a:rPr lang="es-CO" dirty="0" smtClean="0"/>
              <a:t>“</a:t>
            </a:r>
            <a:r>
              <a:rPr lang="es-CO" dirty="0">
                <a:latin typeface="Agency FB" pitchFamily="34" charset="0"/>
              </a:rPr>
              <a:t>Oye, Israel: Jehová, nuestro Dios, Jehová uno es</a:t>
            </a:r>
            <a:r>
              <a:rPr lang="es-CO" dirty="0"/>
              <a:t>” </a:t>
            </a:r>
            <a:r>
              <a:rPr lang="es-CO" dirty="0">
                <a:solidFill>
                  <a:srgbClr val="FF0000"/>
                </a:solidFill>
              </a:rPr>
              <a:t>(Deuteronomio 6:4).</a:t>
            </a:r>
          </a:p>
          <a:p>
            <a:endParaRPr lang="es-CO" dirty="0"/>
          </a:p>
          <a:p>
            <a:endParaRPr lang="es-CO" dirty="0"/>
          </a:p>
        </p:txBody>
      </p:sp>
    </p:spTree>
    <p:extLst>
      <p:ext uri="{BB962C8B-B14F-4D97-AF65-F5344CB8AC3E}">
        <p14:creationId xmlns:p14="http://schemas.microsoft.com/office/powerpoint/2010/main" val="177505396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Effect transition="in" filter="wipe(down)">
                                      <p:cBhvr>
                                        <p:cTn id="55" dur="580">
                                          <p:stCondLst>
                                            <p:cond delay="0"/>
                                          </p:stCondLst>
                                        </p:cTn>
                                        <p:tgtEl>
                                          <p:spTgt spid="3">
                                            <p:txEl>
                                              <p:pRg st="4" end="4"/>
                                            </p:txEl>
                                          </p:spTgt>
                                        </p:tgtEl>
                                      </p:cBhvr>
                                    </p:animEffect>
                                    <p:anim calcmode="lin" valueType="num">
                                      <p:cBhvr>
                                        <p:cTn id="56"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4" end="4"/>
                                            </p:txEl>
                                          </p:spTgt>
                                        </p:tgtEl>
                                      </p:cBhvr>
                                      <p:to x="100000" y="60000"/>
                                    </p:animScale>
                                    <p:animScale>
                                      <p:cBhvr>
                                        <p:cTn id="62" dur="166" decel="50000">
                                          <p:stCondLst>
                                            <p:cond delay="676"/>
                                          </p:stCondLst>
                                        </p:cTn>
                                        <p:tgtEl>
                                          <p:spTgt spid="3">
                                            <p:txEl>
                                              <p:pRg st="4" end="4"/>
                                            </p:txEl>
                                          </p:spTgt>
                                        </p:tgtEl>
                                      </p:cBhvr>
                                      <p:to x="100000" y="100000"/>
                                    </p:animScale>
                                    <p:animScale>
                                      <p:cBhvr>
                                        <p:cTn id="63" dur="26">
                                          <p:stCondLst>
                                            <p:cond delay="1312"/>
                                          </p:stCondLst>
                                        </p:cTn>
                                        <p:tgtEl>
                                          <p:spTgt spid="3">
                                            <p:txEl>
                                              <p:pRg st="4" end="4"/>
                                            </p:txEl>
                                          </p:spTgt>
                                        </p:tgtEl>
                                      </p:cBhvr>
                                      <p:to x="100000" y="80000"/>
                                    </p:animScale>
                                    <p:animScale>
                                      <p:cBhvr>
                                        <p:cTn id="64" dur="166" decel="50000">
                                          <p:stCondLst>
                                            <p:cond delay="1338"/>
                                          </p:stCondLst>
                                        </p:cTn>
                                        <p:tgtEl>
                                          <p:spTgt spid="3">
                                            <p:txEl>
                                              <p:pRg st="4" end="4"/>
                                            </p:txEl>
                                          </p:spTgt>
                                        </p:tgtEl>
                                      </p:cBhvr>
                                      <p:to x="100000" y="100000"/>
                                    </p:animScale>
                                    <p:animScale>
                                      <p:cBhvr>
                                        <p:cTn id="65" dur="26">
                                          <p:stCondLst>
                                            <p:cond delay="1642"/>
                                          </p:stCondLst>
                                        </p:cTn>
                                        <p:tgtEl>
                                          <p:spTgt spid="3">
                                            <p:txEl>
                                              <p:pRg st="4" end="4"/>
                                            </p:txEl>
                                          </p:spTgt>
                                        </p:tgtEl>
                                      </p:cBhvr>
                                      <p:to x="100000" y="90000"/>
                                    </p:animScale>
                                    <p:animScale>
                                      <p:cBhvr>
                                        <p:cTn id="66" dur="166" decel="50000">
                                          <p:stCondLst>
                                            <p:cond delay="1668"/>
                                          </p:stCondLst>
                                        </p:cTn>
                                        <p:tgtEl>
                                          <p:spTgt spid="3">
                                            <p:txEl>
                                              <p:pRg st="4" end="4"/>
                                            </p:txEl>
                                          </p:spTgt>
                                        </p:tgtEl>
                                      </p:cBhvr>
                                      <p:to x="100000" y="100000"/>
                                    </p:animScale>
                                    <p:animScale>
                                      <p:cBhvr>
                                        <p:cTn id="67" dur="26">
                                          <p:stCondLst>
                                            <p:cond delay="1808"/>
                                          </p:stCondLst>
                                        </p:cTn>
                                        <p:tgtEl>
                                          <p:spTgt spid="3">
                                            <p:txEl>
                                              <p:pRg st="4" end="4"/>
                                            </p:txEl>
                                          </p:spTgt>
                                        </p:tgtEl>
                                      </p:cBhvr>
                                      <p:to x="100000" y="95000"/>
                                    </p:animScale>
                                    <p:animScale>
                                      <p:cBhvr>
                                        <p:cTn id="68" dur="166" decel="50000">
                                          <p:stCondLst>
                                            <p:cond delay="1834"/>
                                          </p:stCondLst>
                                        </p:cTn>
                                        <p:tgtEl>
                                          <p:spTgt spid="3">
                                            <p:txEl>
                                              <p:pRg st="4" end="4"/>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5" end="5"/>
                                            </p:txEl>
                                          </p:spTgt>
                                        </p:tgtEl>
                                        <p:attrNameLst>
                                          <p:attrName>style.visibility</p:attrName>
                                        </p:attrNameLst>
                                      </p:cBhvr>
                                      <p:to>
                                        <p:strVal val="visible"/>
                                      </p:to>
                                    </p:set>
                                    <p:animEffect transition="in" filter="wipe(down)">
                                      <p:cBhvr>
                                        <p:cTn id="71" dur="580">
                                          <p:stCondLst>
                                            <p:cond delay="0"/>
                                          </p:stCondLst>
                                        </p:cTn>
                                        <p:tgtEl>
                                          <p:spTgt spid="3">
                                            <p:txEl>
                                              <p:pRg st="5" end="5"/>
                                            </p:txEl>
                                          </p:spTgt>
                                        </p:tgtEl>
                                      </p:cBhvr>
                                    </p:animEffect>
                                    <p:anim calcmode="lin" valueType="num">
                                      <p:cBhvr>
                                        <p:cTn id="72"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5" end="5"/>
                                            </p:txEl>
                                          </p:spTgt>
                                        </p:tgtEl>
                                      </p:cBhvr>
                                      <p:to x="100000" y="60000"/>
                                    </p:animScale>
                                    <p:animScale>
                                      <p:cBhvr>
                                        <p:cTn id="78" dur="166" decel="50000">
                                          <p:stCondLst>
                                            <p:cond delay="676"/>
                                          </p:stCondLst>
                                        </p:cTn>
                                        <p:tgtEl>
                                          <p:spTgt spid="3">
                                            <p:txEl>
                                              <p:pRg st="5" end="5"/>
                                            </p:txEl>
                                          </p:spTgt>
                                        </p:tgtEl>
                                      </p:cBhvr>
                                      <p:to x="100000" y="100000"/>
                                    </p:animScale>
                                    <p:animScale>
                                      <p:cBhvr>
                                        <p:cTn id="79" dur="26">
                                          <p:stCondLst>
                                            <p:cond delay="1312"/>
                                          </p:stCondLst>
                                        </p:cTn>
                                        <p:tgtEl>
                                          <p:spTgt spid="3">
                                            <p:txEl>
                                              <p:pRg st="5" end="5"/>
                                            </p:txEl>
                                          </p:spTgt>
                                        </p:tgtEl>
                                      </p:cBhvr>
                                      <p:to x="100000" y="80000"/>
                                    </p:animScale>
                                    <p:animScale>
                                      <p:cBhvr>
                                        <p:cTn id="80" dur="166" decel="50000">
                                          <p:stCondLst>
                                            <p:cond delay="1338"/>
                                          </p:stCondLst>
                                        </p:cTn>
                                        <p:tgtEl>
                                          <p:spTgt spid="3">
                                            <p:txEl>
                                              <p:pRg st="5" end="5"/>
                                            </p:txEl>
                                          </p:spTgt>
                                        </p:tgtEl>
                                      </p:cBhvr>
                                      <p:to x="100000" y="100000"/>
                                    </p:animScale>
                                    <p:animScale>
                                      <p:cBhvr>
                                        <p:cTn id="81" dur="26">
                                          <p:stCondLst>
                                            <p:cond delay="1642"/>
                                          </p:stCondLst>
                                        </p:cTn>
                                        <p:tgtEl>
                                          <p:spTgt spid="3">
                                            <p:txEl>
                                              <p:pRg st="5" end="5"/>
                                            </p:txEl>
                                          </p:spTgt>
                                        </p:tgtEl>
                                      </p:cBhvr>
                                      <p:to x="100000" y="90000"/>
                                    </p:animScale>
                                    <p:animScale>
                                      <p:cBhvr>
                                        <p:cTn id="82" dur="166" decel="50000">
                                          <p:stCondLst>
                                            <p:cond delay="1668"/>
                                          </p:stCondLst>
                                        </p:cTn>
                                        <p:tgtEl>
                                          <p:spTgt spid="3">
                                            <p:txEl>
                                              <p:pRg st="5" end="5"/>
                                            </p:txEl>
                                          </p:spTgt>
                                        </p:tgtEl>
                                      </p:cBhvr>
                                      <p:to x="100000" y="100000"/>
                                    </p:animScale>
                                    <p:animScale>
                                      <p:cBhvr>
                                        <p:cTn id="83" dur="26">
                                          <p:stCondLst>
                                            <p:cond delay="1808"/>
                                          </p:stCondLst>
                                        </p:cTn>
                                        <p:tgtEl>
                                          <p:spTgt spid="3">
                                            <p:txEl>
                                              <p:pRg st="5" end="5"/>
                                            </p:txEl>
                                          </p:spTgt>
                                        </p:tgtEl>
                                      </p:cBhvr>
                                      <p:to x="100000" y="95000"/>
                                    </p:animScale>
                                    <p:animScale>
                                      <p:cBhvr>
                                        <p:cTn id="84"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880320"/>
          </a:xfrm>
        </p:spPr>
        <p:txBody>
          <a:bodyPr>
            <a:normAutofit fontScale="92500" lnSpcReduction="20000"/>
          </a:bodyPr>
          <a:lstStyle/>
          <a:p>
            <a:pPr marL="0" indent="0" algn="ctr">
              <a:buNone/>
            </a:pPr>
            <a:r>
              <a:rPr lang="es-CO" dirty="0"/>
              <a:t>Las tres personas de la Trinidad de Dios son llamadas Dios el Padre, Jesucristo el Hijo, y el Espíritu Santo. </a:t>
            </a:r>
            <a:endParaRPr lang="es-CO" dirty="0" smtClean="0"/>
          </a:p>
          <a:p>
            <a:pPr marL="0" indent="0" algn="ctr">
              <a:buNone/>
            </a:pPr>
            <a:r>
              <a:rPr lang="es-CO" dirty="0" smtClean="0"/>
              <a:t>Hay </a:t>
            </a:r>
            <a:r>
              <a:rPr lang="es-CO" dirty="0"/>
              <a:t>varias escrituras que confirman esta triuna naturaleza de Dios. Cuando Jesús estaba siendo bautizado por Juan el Bautista en el río Jordán, </a:t>
            </a:r>
            <a:r>
              <a:rPr lang="es-CO" dirty="0" smtClean="0"/>
              <a:t>Dios Padre </a:t>
            </a:r>
            <a:r>
              <a:rPr lang="es-CO" dirty="0"/>
              <a:t>habló y el Espíritu Santo descendió</a:t>
            </a:r>
            <a:r>
              <a:rPr lang="es-CO" dirty="0" smtClean="0"/>
              <a:t>:</a:t>
            </a:r>
            <a:endParaRPr lang="es-CO" dirty="0"/>
          </a:p>
        </p:txBody>
      </p:sp>
      <p:sp>
        <p:nvSpPr>
          <p:cNvPr id="4" name="3 Rectángulo"/>
          <p:cNvSpPr/>
          <p:nvPr/>
        </p:nvSpPr>
        <p:spPr>
          <a:xfrm>
            <a:off x="303558" y="3645024"/>
            <a:ext cx="5204546" cy="3046988"/>
          </a:xfrm>
          <a:prstGeom prst="rect">
            <a:avLst/>
          </a:prstGeom>
        </p:spPr>
        <p:txBody>
          <a:bodyPr wrap="square">
            <a:spAutoFit/>
          </a:bodyPr>
          <a:lstStyle/>
          <a:p>
            <a:r>
              <a:rPr lang="es-CO" sz="2400" dirty="0"/>
              <a:t>“Y Jesús, después que fue bautizado, subió enseguida del agua, y en ese momento los cielos le fueron abiertos, y vio al </a:t>
            </a:r>
            <a:r>
              <a:rPr lang="es-CO" sz="2400" dirty="0">
                <a:solidFill>
                  <a:srgbClr val="FF0000"/>
                </a:solidFill>
              </a:rPr>
              <a:t>Espíritu de Dios </a:t>
            </a:r>
            <a:r>
              <a:rPr lang="es-CO" sz="2400" dirty="0"/>
              <a:t>que descendía como paloma y se posaba sobre él. Y se oyó una </a:t>
            </a:r>
            <a:r>
              <a:rPr lang="es-CO" sz="2400" dirty="0">
                <a:solidFill>
                  <a:srgbClr val="FF0000"/>
                </a:solidFill>
              </a:rPr>
              <a:t>voz de los cielos que decía</a:t>
            </a:r>
            <a:r>
              <a:rPr lang="es-CO" sz="2400" dirty="0"/>
              <a:t>: Este es mi </a:t>
            </a:r>
            <a:r>
              <a:rPr lang="es-CO" sz="2400" dirty="0">
                <a:solidFill>
                  <a:srgbClr val="FF0000"/>
                </a:solidFill>
              </a:rPr>
              <a:t>Hijo amado</a:t>
            </a:r>
            <a:r>
              <a:rPr lang="es-CO" sz="2400" dirty="0"/>
              <a:t>, en quien tengo complacencia” </a:t>
            </a:r>
            <a:r>
              <a:rPr lang="es-CO" sz="2400" dirty="0">
                <a:solidFill>
                  <a:srgbClr val="FF0000"/>
                </a:solidFill>
              </a:rPr>
              <a:t>(Mateo 3:16-17).</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3212976"/>
            <a:ext cx="2695575" cy="32689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7433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074"/>
                                        </p:tgtEl>
                                        <p:attrNameLst>
                                          <p:attrName>style.visibility</p:attrName>
                                        </p:attrNameLst>
                                      </p:cBhvr>
                                      <p:to>
                                        <p:strVal val="visible"/>
                                      </p:to>
                                    </p:set>
                                    <p:animEffect transition="in" filter="wipe(down)">
                                      <p:cBhvr>
                                        <p:cTn id="23" dur="580">
                                          <p:stCondLst>
                                            <p:cond delay="0"/>
                                          </p:stCondLst>
                                        </p:cTn>
                                        <p:tgtEl>
                                          <p:spTgt spid="3074"/>
                                        </p:tgtEl>
                                      </p:cBhvr>
                                    </p:animEffect>
                                    <p:anim calcmode="lin" valueType="num">
                                      <p:cBhvr>
                                        <p:cTn id="24"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29" dur="26">
                                          <p:stCondLst>
                                            <p:cond delay="650"/>
                                          </p:stCondLst>
                                        </p:cTn>
                                        <p:tgtEl>
                                          <p:spTgt spid="3074"/>
                                        </p:tgtEl>
                                      </p:cBhvr>
                                      <p:to x="100000" y="60000"/>
                                    </p:animScale>
                                    <p:animScale>
                                      <p:cBhvr>
                                        <p:cTn id="30" dur="166" decel="50000">
                                          <p:stCondLst>
                                            <p:cond delay="676"/>
                                          </p:stCondLst>
                                        </p:cTn>
                                        <p:tgtEl>
                                          <p:spTgt spid="3074"/>
                                        </p:tgtEl>
                                      </p:cBhvr>
                                      <p:to x="100000" y="100000"/>
                                    </p:animScale>
                                    <p:animScale>
                                      <p:cBhvr>
                                        <p:cTn id="31" dur="26">
                                          <p:stCondLst>
                                            <p:cond delay="1312"/>
                                          </p:stCondLst>
                                        </p:cTn>
                                        <p:tgtEl>
                                          <p:spTgt spid="3074"/>
                                        </p:tgtEl>
                                      </p:cBhvr>
                                      <p:to x="100000" y="80000"/>
                                    </p:animScale>
                                    <p:animScale>
                                      <p:cBhvr>
                                        <p:cTn id="32" dur="166" decel="50000">
                                          <p:stCondLst>
                                            <p:cond delay="1338"/>
                                          </p:stCondLst>
                                        </p:cTn>
                                        <p:tgtEl>
                                          <p:spTgt spid="3074"/>
                                        </p:tgtEl>
                                      </p:cBhvr>
                                      <p:to x="100000" y="100000"/>
                                    </p:animScale>
                                    <p:animScale>
                                      <p:cBhvr>
                                        <p:cTn id="33" dur="26">
                                          <p:stCondLst>
                                            <p:cond delay="1642"/>
                                          </p:stCondLst>
                                        </p:cTn>
                                        <p:tgtEl>
                                          <p:spTgt spid="3074"/>
                                        </p:tgtEl>
                                      </p:cBhvr>
                                      <p:to x="100000" y="90000"/>
                                    </p:animScale>
                                    <p:animScale>
                                      <p:cBhvr>
                                        <p:cTn id="34" dur="166" decel="50000">
                                          <p:stCondLst>
                                            <p:cond delay="1668"/>
                                          </p:stCondLst>
                                        </p:cTn>
                                        <p:tgtEl>
                                          <p:spTgt spid="3074"/>
                                        </p:tgtEl>
                                      </p:cBhvr>
                                      <p:to x="100000" y="100000"/>
                                    </p:animScale>
                                    <p:animScale>
                                      <p:cBhvr>
                                        <p:cTn id="35" dur="26">
                                          <p:stCondLst>
                                            <p:cond delay="1808"/>
                                          </p:stCondLst>
                                        </p:cTn>
                                        <p:tgtEl>
                                          <p:spTgt spid="3074"/>
                                        </p:tgtEl>
                                      </p:cBhvr>
                                      <p:to x="100000" y="95000"/>
                                    </p:animScale>
                                    <p:animScale>
                                      <p:cBhvr>
                                        <p:cTn id="36" dur="166" decel="50000">
                                          <p:stCondLst>
                                            <p:cond delay="1834"/>
                                          </p:stCondLst>
                                        </p:cTn>
                                        <p:tgtEl>
                                          <p:spTgt spid="30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800200"/>
          </a:xfrm>
        </p:spPr>
        <p:txBody>
          <a:bodyPr>
            <a:normAutofit/>
          </a:bodyPr>
          <a:lstStyle/>
          <a:p>
            <a:pPr marL="0" indent="0" algn="ctr">
              <a:buNone/>
            </a:pPr>
            <a:r>
              <a:rPr lang="es-CO" dirty="0"/>
              <a:t>Antes del regreso al cielo después de Su ministerio en la tierra, Jesús habló de la venida del Espíritu Santo de parte de Dios</a:t>
            </a:r>
            <a:r>
              <a:rPr lang="es-CO" dirty="0" smtClean="0"/>
              <a:t>:</a:t>
            </a:r>
            <a:endParaRPr lang="es-CO" dirty="0"/>
          </a:p>
        </p:txBody>
      </p:sp>
      <p:sp>
        <p:nvSpPr>
          <p:cNvPr id="4" name="3 Rectángulo"/>
          <p:cNvSpPr/>
          <p:nvPr/>
        </p:nvSpPr>
        <p:spPr>
          <a:xfrm>
            <a:off x="467544" y="3212976"/>
            <a:ext cx="5328592" cy="2554545"/>
          </a:xfrm>
          <a:prstGeom prst="rect">
            <a:avLst/>
          </a:prstGeom>
        </p:spPr>
        <p:txBody>
          <a:bodyPr wrap="square">
            <a:spAutoFit/>
          </a:bodyPr>
          <a:lstStyle/>
          <a:p>
            <a:r>
              <a:rPr lang="es-CO" sz="3200" dirty="0"/>
              <a:t>“</a:t>
            </a:r>
            <a:r>
              <a:rPr lang="es-CO" sz="3200" dirty="0">
                <a:latin typeface="Agency FB" pitchFamily="34" charset="0"/>
              </a:rPr>
              <a:t>Pero cuando venga el Consolador, a quien </a:t>
            </a:r>
            <a:r>
              <a:rPr lang="es-CO" sz="3200" dirty="0">
                <a:solidFill>
                  <a:srgbClr val="FF0000"/>
                </a:solidFill>
                <a:latin typeface="Agency FB" pitchFamily="34" charset="0"/>
              </a:rPr>
              <a:t>yo</a:t>
            </a:r>
            <a:r>
              <a:rPr lang="es-CO" sz="3200" dirty="0">
                <a:latin typeface="Agency FB" pitchFamily="34" charset="0"/>
              </a:rPr>
              <a:t> os enviaré del </a:t>
            </a:r>
            <a:r>
              <a:rPr lang="es-CO" sz="3200" dirty="0">
                <a:solidFill>
                  <a:srgbClr val="FF0000"/>
                </a:solidFill>
                <a:latin typeface="Agency FB" pitchFamily="34" charset="0"/>
              </a:rPr>
              <a:t>Padre</a:t>
            </a:r>
            <a:r>
              <a:rPr lang="es-CO" sz="3200" dirty="0">
                <a:latin typeface="Agency FB" pitchFamily="34" charset="0"/>
              </a:rPr>
              <a:t>, el </a:t>
            </a:r>
            <a:r>
              <a:rPr lang="es-CO" sz="3200" dirty="0">
                <a:solidFill>
                  <a:srgbClr val="FF0000"/>
                </a:solidFill>
                <a:latin typeface="Agency FB" pitchFamily="34" charset="0"/>
              </a:rPr>
              <a:t>Espíritu de verdad</a:t>
            </a:r>
            <a:r>
              <a:rPr lang="es-CO" sz="3200" dirty="0">
                <a:latin typeface="Agency FB" pitchFamily="34" charset="0"/>
              </a:rPr>
              <a:t>, el cual procede del Padre, él dará testimonio acerca de mí</a:t>
            </a:r>
            <a:r>
              <a:rPr lang="es-CO" sz="3200" dirty="0"/>
              <a:t>” </a:t>
            </a:r>
            <a:r>
              <a:rPr lang="es-CO" sz="3200" dirty="0">
                <a:solidFill>
                  <a:srgbClr val="FF0000"/>
                </a:solidFill>
              </a:rPr>
              <a:t>(Juan 15:26).</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212976"/>
            <a:ext cx="2114550"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06187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4098"/>
                                        </p:tgtEl>
                                        <p:attrNameLst>
                                          <p:attrName>style.visibility</p:attrName>
                                        </p:attrNameLst>
                                      </p:cBhvr>
                                      <p:to>
                                        <p:strVal val="visible"/>
                                      </p:to>
                                    </p:set>
                                    <p:animEffect transition="in" filter="wipe(down)">
                                      <p:cBhvr>
                                        <p:cTn id="23" dur="580">
                                          <p:stCondLst>
                                            <p:cond delay="0"/>
                                          </p:stCondLst>
                                        </p:cTn>
                                        <p:tgtEl>
                                          <p:spTgt spid="4098"/>
                                        </p:tgtEl>
                                      </p:cBhvr>
                                    </p:animEffect>
                                    <p:anim calcmode="lin" valueType="num">
                                      <p:cBhvr>
                                        <p:cTn id="24"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29" dur="26">
                                          <p:stCondLst>
                                            <p:cond delay="650"/>
                                          </p:stCondLst>
                                        </p:cTn>
                                        <p:tgtEl>
                                          <p:spTgt spid="4098"/>
                                        </p:tgtEl>
                                      </p:cBhvr>
                                      <p:to x="100000" y="60000"/>
                                    </p:animScale>
                                    <p:animScale>
                                      <p:cBhvr>
                                        <p:cTn id="30" dur="166" decel="50000">
                                          <p:stCondLst>
                                            <p:cond delay="676"/>
                                          </p:stCondLst>
                                        </p:cTn>
                                        <p:tgtEl>
                                          <p:spTgt spid="4098"/>
                                        </p:tgtEl>
                                      </p:cBhvr>
                                      <p:to x="100000" y="100000"/>
                                    </p:animScale>
                                    <p:animScale>
                                      <p:cBhvr>
                                        <p:cTn id="31" dur="26">
                                          <p:stCondLst>
                                            <p:cond delay="1312"/>
                                          </p:stCondLst>
                                        </p:cTn>
                                        <p:tgtEl>
                                          <p:spTgt spid="4098"/>
                                        </p:tgtEl>
                                      </p:cBhvr>
                                      <p:to x="100000" y="80000"/>
                                    </p:animScale>
                                    <p:animScale>
                                      <p:cBhvr>
                                        <p:cTn id="32" dur="166" decel="50000">
                                          <p:stCondLst>
                                            <p:cond delay="1338"/>
                                          </p:stCondLst>
                                        </p:cTn>
                                        <p:tgtEl>
                                          <p:spTgt spid="4098"/>
                                        </p:tgtEl>
                                      </p:cBhvr>
                                      <p:to x="100000" y="100000"/>
                                    </p:animScale>
                                    <p:animScale>
                                      <p:cBhvr>
                                        <p:cTn id="33" dur="26">
                                          <p:stCondLst>
                                            <p:cond delay="1642"/>
                                          </p:stCondLst>
                                        </p:cTn>
                                        <p:tgtEl>
                                          <p:spTgt spid="4098"/>
                                        </p:tgtEl>
                                      </p:cBhvr>
                                      <p:to x="100000" y="90000"/>
                                    </p:animScale>
                                    <p:animScale>
                                      <p:cBhvr>
                                        <p:cTn id="34" dur="166" decel="50000">
                                          <p:stCondLst>
                                            <p:cond delay="1668"/>
                                          </p:stCondLst>
                                        </p:cTn>
                                        <p:tgtEl>
                                          <p:spTgt spid="4098"/>
                                        </p:tgtEl>
                                      </p:cBhvr>
                                      <p:to x="100000" y="100000"/>
                                    </p:animScale>
                                    <p:animScale>
                                      <p:cBhvr>
                                        <p:cTn id="35" dur="26">
                                          <p:stCondLst>
                                            <p:cond delay="1808"/>
                                          </p:stCondLst>
                                        </p:cTn>
                                        <p:tgtEl>
                                          <p:spTgt spid="4098"/>
                                        </p:tgtEl>
                                      </p:cBhvr>
                                      <p:to x="100000" y="95000"/>
                                    </p:animScale>
                                    <p:animScale>
                                      <p:cBhvr>
                                        <p:cTn id="36" dur="166" decel="50000">
                                          <p:stCondLst>
                                            <p:cond delay="1834"/>
                                          </p:stCondLst>
                                        </p:cTn>
                                        <p:tgtEl>
                                          <p:spTgt spid="409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3"/>
            <a:ext cx="6275040" cy="1728192"/>
          </a:xfrm>
        </p:spPr>
        <p:txBody>
          <a:bodyPr>
            <a:normAutofit/>
          </a:bodyPr>
          <a:lstStyle/>
          <a:p>
            <a:pPr marL="0" indent="0">
              <a:buNone/>
            </a:pPr>
            <a:r>
              <a:rPr lang="es-CO" dirty="0"/>
              <a:t>El apóstol Pedro habló de esta naturaleza triuna de Dios</a:t>
            </a:r>
            <a:r>
              <a:rPr lang="es-CO" dirty="0" smtClean="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1" y="332656"/>
            <a:ext cx="2304256" cy="26791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3140968"/>
            <a:ext cx="7920880" cy="2062103"/>
          </a:xfrm>
          <a:prstGeom prst="rect">
            <a:avLst/>
          </a:prstGeom>
        </p:spPr>
        <p:txBody>
          <a:bodyPr wrap="square">
            <a:spAutoFit/>
          </a:bodyPr>
          <a:lstStyle/>
          <a:p>
            <a:r>
              <a:rPr lang="es-CO" dirty="0"/>
              <a:t>“</a:t>
            </a:r>
            <a:r>
              <a:rPr lang="es-CO" sz="3200" dirty="0">
                <a:latin typeface="Agency FB" pitchFamily="34" charset="0"/>
              </a:rPr>
              <a:t>Si sois ultrajados por el nombre de </a:t>
            </a:r>
            <a:r>
              <a:rPr lang="es-CO" sz="3200" dirty="0">
                <a:solidFill>
                  <a:srgbClr val="FF0000"/>
                </a:solidFill>
                <a:latin typeface="Agency FB" pitchFamily="34" charset="0"/>
              </a:rPr>
              <a:t>Cristo</a:t>
            </a:r>
            <a:r>
              <a:rPr lang="es-CO" sz="3200" dirty="0">
                <a:latin typeface="Agency FB" pitchFamily="34" charset="0"/>
              </a:rPr>
              <a:t>, sois bienaventurados, porque el glorioso </a:t>
            </a:r>
            <a:r>
              <a:rPr lang="es-CO" sz="3200" dirty="0">
                <a:solidFill>
                  <a:srgbClr val="FF0000"/>
                </a:solidFill>
                <a:latin typeface="Agency FB" pitchFamily="34" charset="0"/>
              </a:rPr>
              <a:t>Espíritu</a:t>
            </a:r>
            <a:r>
              <a:rPr lang="es-CO" sz="3200" dirty="0">
                <a:latin typeface="Agency FB" pitchFamily="34" charset="0"/>
              </a:rPr>
              <a:t> de </a:t>
            </a:r>
            <a:r>
              <a:rPr lang="es-CO" sz="3200" dirty="0">
                <a:solidFill>
                  <a:srgbClr val="FF0000"/>
                </a:solidFill>
                <a:latin typeface="Agency FB" pitchFamily="34" charset="0"/>
              </a:rPr>
              <a:t>Dios</a:t>
            </a:r>
            <a:r>
              <a:rPr lang="es-CO" sz="3200" dirty="0">
                <a:latin typeface="Agency FB" pitchFamily="34" charset="0"/>
              </a:rPr>
              <a:t> reposa sobre vosotros. Ciertamente, por lo que hace a ellos, él es blasfemado, pero por vosotros es glorificado” </a:t>
            </a:r>
            <a:r>
              <a:rPr lang="es-CO" sz="3200" u="sng" dirty="0">
                <a:latin typeface="Agency FB" pitchFamily="34" charset="0"/>
              </a:rPr>
              <a:t>(1 Pedro 4:14).</a:t>
            </a:r>
          </a:p>
        </p:txBody>
      </p:sp>
    </p:spTree>
    <p:extLst>
      <p:ext uri="{BB962C8B-B14F-4D97-AF65-F5344CB8AC3E}">
        <p14:creationId xmlns:p14="http://schemas.microsoft.com/office/powerpoint/2010/main" val="271712380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5987008" cy="1296144"/>
          </a:xfrm>
        </p:spPr>
        <p:txBody>
          <a:bodyPr>
            <a:normAutofit/>
          </a:bodyPr>
          <a:lstStyle/>
          <a:p>
            <a:r>
              <a:rPr lang="es-CO" dirty="0"/>
              <a:t>El apóstol Pablo habló de la Trinidad en sus escritos</a:t>
            </a:r>
            <a:r>
              <a:rPr lang="es-CO" dirty="0" smtClean="0"/>
              <a:t>:</a:t>
            </a:r>
            <a:endParaRPr lang="es-CO" dirty="0"/>
          </a:p>
        </p:txBody>
      </p:sp>
      <p:sp>
        <p:nvSpPr>
          <p:cNvPr id="4" name="3 Rectángulo"/>
          <p:cNvSpPr/>
          <p:nvPr/>
        </p:nvSpPr>
        <p:spPr>
          <a:xfrm>
            <a:off x="323528" y="2132856"/>
            <a:ext cx="8496944" cy="4431983"/>
          </a:xfrm>
          <a:prstGeom prst="rect">
            <a:avLst/>
          </a:prstGeom>
        </p:spPr>
        <p:txBody>
          <a:bodyPr wrap="square">
            <a:spAutoFit/>
          </a:bodyPr>
          <a:lstStyle/>
          <a:p>
            <a:r>
              <a:rPr lang="es-CO" dirty="0"/>
              <a:t>“</a:t>
            </a:r>
            <a:r>
              <a:rPr lang="es-CO" sz="2400" dirty="0"/>
              <a:t>Porque la ley del </a:t>
            </a:r>
            <a:r>
              <a:rPr lang="es-CO" sz="2400" dirty="0">
                <a:solidFill>
                  <a:srgbClr val="FF0000"/>
                </a:solidFill>
              </a:rPr>
              <a:t>Espíritu</a:t>
            </a:r>
            <a:r>
              <a:rPr lang="es-CO" sz="2400" dirty="0"/>
              <a:t> de vida en </a:t>
            </a:r>
            <a:r>
              <a:rPr lang="es-CO" sz="2400" dirty="0">
                <a:solidFill>
                  <a:srgbClr val="FF0000"/>
                </a:solidFill>
              </a:rPr>
              <a:t>Cristo</a:t>
            </a:r>
            <a:r>
              <a:rPr lang="es-CO" sz="2400" dirty="0"/>
              <a:t> Jesús me ha librado de la ley del pecado y de la muerte. Lo que era imposible para la Ley, por cuanto era débil por la carne, </a:t>
            </a:r>
            <a:r>
              <a:rPr lang="es-CO" sz="2400" dirty="0">
                <a:solidFill>
                  <a:srgbClr val="FF0000"/>
                </a:solidFill>
              </a:rPr>
              <a:t>Dios</a:t>
            </a:r>
            <a:r>
              <a:rPr lang="es-CO" sz="2400" dirty="0"/>
              <a:t>, enviando a su Hijo en semejanza de carne de pecado, y a causa del pecado, condenó al pecado en la carne” </a:t>
            </a:r>
            <a:r>
              <a:rPr lang="es-CO" sz="2400" b="1" u="sng" dirty="0"/>
              <a:t>(Romanos 8:2-3).</a:t>
            </a:r>
          </a:p>
          <a:p>
            <a:endParaRPr lang="es-CO" sz="2400" b="1" dirty="0"/>
          </a:p>
          <a:p>
            <a:r>
              <a:rPr lang="es-CO" sz="2400" dirty="0"/>
              <a:t>“La gracia del </a:t>
            </a:r>
            <a:r>
              <a:rPr lang="es-CO" sz="2400" dirty="0">
                <a:solidFill>
                  <a:srgbClr val="FF0000"/>
                </a:solidFill>
              </a:rPr>
              <a:t>Señor Jesucristo</a:t>
            </a:r>
            <a:r>
              <a:rPr lang="es-CO" sz="2400" dirty="0"/>
              <a:t>, el amor de </a:t>
            </a:r>
            <a:r>
              <a:rPr lang="es-CO" sz="2400" dirty="0">
                <a:solidFill>
                  <a:srgbClr val="FF0000"/>
                </a:solidFill>
              </a:rPr>
              <a:t>Dios </a:t>
            </a:r>
            <a:r>
              <a:rPr lang="es-CO" sz="2400" dirty="0"/>
              <a:t>y la comunión del </a:t>
            </a:r>
            <a:r>
              <a:rPr lang="es-CO" sz="2400" dirty="0">
                <a:solidFill>
                  <a:srgbClr val="FF0000"/>
                </a:solidFill>
              </a:rPr>
              <a:t>Espíritu Santo </a:t>
            </a:r>
            <a:r>
              <a:rPr lang="es-CO" sz="2400" dirty="0"/>
              <a:t>sean con todos vosotros. Amén” </a:t>
            </a:r>
            <a:r>
              <a:rPr lang="es-CO" sz="2400" b="1" u="sng" dirty="0"/>
              <a:t>(2 Corintios 13:14).</a:t>
            </a:r>
          </a:p>
          <a:p>
            <a:endParaRPr lang="es-CO" sz="2400" dirty="0"/>
          </a:p>
          <a:p>
            <a:r>
              <a:rPr lang="es-CO" sz="2400" dirty="0"/>
              <a:t>“Porque por medio de </a:t>
            </a:r>
            <a:r>
              <a:rPr lang="es-CO" sz="2400" dirty="0">
                <a:solidFill>
                  <a:srgbClr val="FF0000"/>
                </a:solidFill>
              </a:rPr>
              <a:t>él</a:t>
            </a:r>
            <a:r>
              <a:rPr lang="es-CO" sz="2400" dirty="0"/>
              <a:t> </a:t>
            </a:r>
            <a:r>
              <a:rPr lang="es-CO" sz="2400" dirty="0" smtClean="0"/>
              <a:t>(Cristo) los </a:t>
            </a:r>
            <a:r>
              <a:rPr lang="es-CO" sz="2400" dirty="0"/>
              <a:t>unos y los otros tenemos entrada por un mismo </a:t>
            </a:r>
            <a:r>
              <a:rPr lang="es-CO" sz="2400" dirty="0">
                <a:solidFill>
                  <a:srgbClr val="FF0000"/>
                </a:solidFill>
              </a:rPr>
              <a:t>Espíritu</a:t>
            </a:r>
            <a:r>
              <a:rPr lang="es-CO" sz="2400" dirty="0"/>
              <a:t> al </a:t>
            </a:r>
            <a:r>
              <a:rPr lang="es-CO" sz="2400" dirty="0">
                <a:solidFill>
                  <a:srgbClr val="FF0000"/>
                </a:solidFill>
              </a:rPr>
              <a:t>Padre</a:t>
            </a:r>
            <a:r>
              <a:rPr lang="es-CO" sz="2400" dirty="0"/>
              <a:t>” </a:t>
            </a:r>
            <a:r>
              <a:rPr lang="es-CO" sz="2400" b="1" u="sng" dirty="0"/>
              <a:t>(Efesios 2:18).</a:t>
            </a:r>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86004"/>
            <a:ext cx="2571750" cy="178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978043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5"/>
            <a:ext cx="5698976" cy="2232248"/>
          </a:xfrm>
        </p:spPr>
        <p:txBody>
          <a:bodyPr>
            <a:normAutofit/>
          </a:bodyPr>
          <a:lstStyle/>
          <a:p>
            <a:pPr marL="0" indent="0">
              <a:buNone/>
            </a:pPr>
            <a:r>
              <a:rPr lang="es-CO" dirty="0" smtClean="0"/>
              <a:t>Pedro, en el </a:t>
            </a:r>
            <a:r>
              <a:rPr lang="es-CO" dirty="0"/>
              <a:t>libro de Hechos también verifica la triuna naturaleza de Dios</a:t>
            </a:r>
            <a:r>
              <a:rPr lang="es-CO" dirty="0" smtClean="0"/>
              <a:t>:</a:t>
            </a:r>
            <a:endParaRPr lang="es-CO" dirty="0"/>
          </a:p>
        </p:txBody>
      </p:sp>
      <p:sp>
        <p:nvSpPr>
          <p:cNvPr id="4" name="3 Rectángulo"/>
          <p:cNvSpPr/>
          <p:nvPr/>
        </p:nvSpPr>
        <p:spPr>
          <a:xfrm>
            <a:off x="2051720" y="4029165"/>
            <a:ext cx="4572000" cy="2246769"/>
          </a:xfrm>
          <a:prstGeom prst="rect">
            <a:avLst/>
          </a:prstGeom>
        </p:spPr>
        <p:txBody>
          <a:bodyPr>
            <a:spAutoFit/>
          </a:bodyPr>
          <a:lstStyle/>
          <a:p>
            <a:r>
              <a:rPr lang="es-CO" sz="2800" dirty="0">
                <a:latin typeface="Agency FB" pitchFamily="34" charset="0"/>
              </a:rPr>
              <a:t>“Así que, exaltado </a:t>
            </a:r>
            <a:r>
              <a:rPr lang="es-CO" sz="2800" dirty="0" smtClean="0">
                <a:latin typeface="Agency FB" pitchFamily="34" charset="0"/>
              </a:rPr>
              <a:t>(</a:t>
            </a:r>
            <a:r>
              <a:rPr lang="es-CO" sz="2800" dirty="0" smtClean="0">
                <a:solidFill>
                  <a:srgbClr val="FF0000"/>
                </a:solidFill>
                <a:latin typeface="Agency FB" pitchFamily="34" charset="0"/>
              </a:rPr>
              <a:t>Cristo</a:t>
            </a:r>
            <a:r>
              <a:rPr lang="es-CO" sz="2800" dirty="0" smtClean="0">
                <a:latin typeface="Agency FB" pitchFamily="34" charset="0"/>
              </a:rPr>
              <a:t>) por </a:t>
            </a:r>
            <a:r>
              <a:rPr lang="es-CO" sz="2800" dirty="0">
                <a:latin typeface="Agency FB" pitchFamily="34" charset="0"/>
              </a:rPr>
              <a:t>la diestra de Dios y habiendo recibido del </a:t>
            </a:r>
            <a:r>
              <a:rPr lang="es-CO" sz="2800" dirty="0">
                <a:solidFill>
                  <a:srgbClr val="FF0000"/>
                </a:solidFill>
                <a:latin typeface="Agency FB" pitchFamily="34" charset="0"/>
              </a:rPr>
              <a:t>Padre</a:t>
            </a:r>
            <a:r>
              <a:rPr lang="es-CO" sz="2800" dirty="0">
                <a:latin typeface="Agency FB" pitchFamily="34" charset="0"/>
              </a:rPr>
              <a:t> la promesa del </a:t>
            </a:r>
            <a:r>
              <a:rPr lang="es-CO" sz="2800" dirty="0">
                <a:solidFill>
                  <a:srgbClr val="FF0000"/>
                </a:solidFill>
                <a:latin typeface="Agency FB" pitchFamily="34" charset="0"/>
              </a:rPr>
              <a:t>Espíritu Santo</a:t>
            </a:r>
            <a:r>
              <a:rPr lang="es-CO" sz="2800" dirty="0">
                <a:latin typeface="Agency FB" pitchFamily="34" charset="0"/>
              </a:rPr>
              <a:t>, ha derramado esto que vosotros veis y oís” </a:t>
            </a:r>
            <a:r>
              <a:rPr lang="es-CO" sz="2800" b="1" u="sng" dirty="0">
                <a:latin typeface="Agency FB" pitchFamily="34" charset="0"/>
              </a:rPr>
              <a:t>(Hechos 2:33).</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9325" y="260648"/>
            <a:ext cx="2914650"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66209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b="1" i="1" dirty="0">
                <a:latin typeface="Agency FB" pitchFamily="34" charset="0"/>
              </a:rPr>
              <a:t>Aquí hay un diagrama que ilustra la naturaleza triuna:</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844824"/>
            <a:ext cx="3744416"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1844824"/>
            <a:ext cx="3744416"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6772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000" fill="hold"/>
                                        <p:tgtEl>
                                          <p:spTgt spid="1027"/>
                                        </p:tgtEl>
                                        <p:attrNameLst>
                                          <p:attrName>ppt_w</p:attrName>
                                        </p:attrNameLst>
                                      </p:cBhvr>
                                      <p:tavLst>
                                        <p:tav tm="0">
                                          <p:val>
                                            <p:fltVal val="0"/>
                                          </p:val>
                                        </p:tav>
                                        <p:tav tm="100000">
                                          <p:val>
                                            <p:strVal val="#ppt_w"/>
                                          </p:val>
                                        </p:tav>
                                      </p:tavLst>
                                    </p:anim>
                                    <p:anim calcmode="lin" valueType="num">
                                      <p:cBhvr>
                                        <p:cTn id="16" dur="1000" fill="hold"/>
                                        <p:tgtEl>
                                          <p:spTgt spid="1027"/>
                                        </p:tgtEl>
                                        <p:attrNameLst>
                                          <p:attrName>ppt_h</p:attrName>
                                        </p:attrNameLst>
                                      </p:cBhvr>
                                      <p:tavLst>
                                        <p:tav tm="0">
                                          <p:val>
                                            <p:fltVal val="0"/>
                                          </p:val>
                                        </p:tav>
                                        <p:tav tm="100000">
                                          <p:val>
                                            <p:strVal val="#ppt_h"/>
                                          </p:val>
                                        </p:tav>
                                      </p:tavLst>
                                    </p:anim>
                                    <p:anim calcmode="lin" valueType="num">
                                      <p:cBhvr>
                                        <p:cTn id="17" dur="1000" fill="hold"/>
                                        <p:tgtEl>
                                          <p:spTgt spid="1027"/>
                                        </p:tgtEl>
                                        <p:attrNameLst>
                                          <p:attrName>style.rotation</p:attrName>
                                        </p:attrNameLst>
                                      </p:cBhvr>
                                      <p:tavLst>
                                        <p:tav tm="0">
                                          <p:val>
                                            <p:fltVal val="90"/>
                                          </p:val>
                                        </p:tav>
                                        <p:tav tm="100000">
                                          <p:val>
                                            <p:fltVal val="0"/>
                                          </p:val>
                                        </p:tav>
                                      </p:tavLst>
                                    </p:anim>
                                    <p:animEffect transition="in" filter="fade">
                                      <p:cBhvr>
                                        <p:cTn id="18"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440160"/>
          </a:xfrm>
        </p:spPr>
        <p:txBody>
          <a:bodyPr>
            <a:normAutofit/>
          </a:bodyPr>
          <a:lstStyle/>
          <a:p>
            <a:pPr marL="0" indent="0" algn="ctr">
              <a:buNone/>
            </a:pPr>
            <a:r>
              <a:rPr lang="es-CO" sz="4300" b="1" dirty="0">
                <a:solidFill>
                  <a:srgbClr val="FF0000"/>
                </a:solidFill>
              </a:rPr>
              <a:t>Eterno:</a:t>
            </a:r>
          </a:p>
          <a:p>
            <a:pPr marL="0" indent="0" algn="ctr">
              <a:buNone/>
            </a:pPr>
            <a:r>
              <a:rPr lang="es-CO" sz="3500" b="1" i="1" dirty="0" smtClean="0">
                <a:latin typeface="Agency FB" pitchFamily="34" charset="0"/>
              </a:rPr>
              <a:t>La </a:t>
            </a:r>
            <a:r>
              <a:rPr lang="es-CO" sz="3500" b="1" i="1" dirty="0">
                <a:latin typeface="Agency FB" pitchFamily="34" charset="0"/>
              </a:rPr>
              <a:t>Trinidad de Dios es eterna sin principio ni final</a:t>
            </a:r>
            <a:r>
              <a:rPr lang="es-CO" sz="3500" b="1" i="1" dirty="0" smtClean="0">
                <a:latin typeface="Agency FB" pitchFamily="34" charset="0"/>
              </a:rPr>
              <a:t>:</a:t>
            </a:r>
            <a:endParaRPr lang="es-CO" sz="3500" b="1" i="1" dirty="0">
              <a:latin typeface="Agency FB" pitchFamily="34" charset="0"/>
            </a:endParaRPr>
          </a:p>
        </p:txBody>
      </p:sp>
      <p:sp>
        <p:nvSpPr>
          <p:cNvPr id="4" name="3 Rectángulo"/>
          <p:cNvSpPr/>
          <p:nvPr/>
        </p:nvSpPr>
        <p:spPr>
          <a:xfrm>
            <a:off x="323528" y="2234779"/>
            <a:ext cx="5616624" cy="2677656"/>
          </a:xfrm>
          <a:prstGeom prst="rect">
            <a:avLst/>
          </a:prstGeom>
        </p:spPr>
        <p:txBody>
          <a:bodyPr wrap="square">
            <a:spAutoFit/>
          </a:bodyPr>
          <a:lstStyle/>
          <a:p>
            <a:r>
              <a:rPr lang="es-CO" sz="2800" dirty="0"/>
              <a:t>“Señor, tú nos has sido refugio de generación en generación. </a:t>
            </a:r>
            <a:r>
              <a:rPr lang="es-CO" sz="2800" dirty="0">
                <a:solidFill>
                  <a:srgbClr val="FF0000"/>
                </a:solidFill>
              </a:rPr>
              <a:t>Antes que nacieran los montes y formaras la tierra y el mundo, desde el siglo y hasta el siglo, tú eres Dios</a:t>
            </a:r>
            <a:r>
              <a:rPr lang="es-CO" sz="2800" dirty="0"/>
              <a:t>” </a:t>
            </a:r>
            <a:r>
              <a:rPr lang="es-CO" sz="2800" b="1" u="sng" dirty="0"/>
              <a:t>(Salmos 90:1-2</a:t>
            </a:r>
            <a:r>
              <a:rPr lang="es-CO" sz="2800" b="1" u="sng" dirty="0" smtClean="0"/>
              <a:t>).</a:t>
            </a:r>
            <a:endParaRPr lang="es-CO" b="1" u="sng"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204864"/>
            <a:ext cx="2673077"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475656" y="5085184"/>
            <a:ext cx="6192688" cy="1384995"/>
          </a:xfrm>
          <a:prstGeom prst="rect">
            <a:avLst/>
          </a:prstGeom>
        </p:spPr>
        <p:txBody>
          <a:bodyPr wrap="square">
            <a:spAutoFit/>
          </a:bodyPr>
          <a:lstStyle/>
          <a:p>
            <a:r>
              <a:rPr lang="es-CO" sz="2800" dirty="0"/>
              <a:t>“Plantó Abraham un tamarisco en Beerseba, e invocó allí el nombre de Jehová, </a:t>
            </a:r>
            <a:r>
              <a:rPr lang="es-CO" sz="2800" dirty="0">
                <a:solidFill>
                  <a:srgbClr val="FF0000"/>
                </a:solidFill>
              </a:rPr>
              <a:t>Dios eterno</a:t>
            </a:r>
            <a:r>
              <a:rPr lang="es-CO" sz="2800" dirty="0"/>
              <a:t>” </a:t>
            </a:r>
            <a:r>
              <a:rPr lang="es-CO" sz="2800" b="1" u="sng" dirty="0"/>
              <a:t>(Génesis 21:33).</a:t>
            </a:r>
          </a:p>
        </p:txBody>
      </p:sp>
    </p:spTree>
    <p:extLst>
      <p:ext uri="{BB962C8B-B14F-4D97-AF65-F5344CB8AC3E}">
        <p14:creationId xmlns:p14="http://schemas.microsoft.com/office/powerpoint/2010/main" val="173959598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 calcmode="lin" valueType="num">
                                      <p:cBhvr>
                                        <p:cTn id="13" dur="1000" fill="hold"/>
                                        <p:tgtEl>
                                          <p:spTgt spid="4098"/>
                                        </p:tgtEl>
                                        <p:attrNameLst>
                                          <p:attrName>ppt_w</p:attrName>
                                        </p:attrNameLst>
                                      </p:cBhvr>
                                      <p:tavLst>
                                        <p:tav tm="0">
                                          <p:val>
                                            <p:fltVal val="0"/>
                                          </p:val>
                                        </p:tav>
                                        <p:tav tm="100000">
                                          <p:val>
                                            <p:strVal val="#ppt_w"/>
                                          </p:val>
                                        </p:tav>
                                      </p:tavLst>
                                    </p:anim>
                                    <p:anim calcmode="lin" valueType="num">
                                      <p:cBhvr>
                                        <p:cTn id="14" dur="1000" fill="hold"/>
                                        <p:tgtEl>
                                          <p:spTgt spid="4098"/>
                                        </p:tgtEl>
                                        <p:attrNameLst>
                                          <p:attrName>ppt_h</p:attrName>
                                        </p:attrNameLst>
                                      </p:cBhvr>
                                      <p:tavLst>
                                        <p:tav tm="0">
                                          <p:val>
                                            <p:fltVal val="0"/>
                                          </p:val>
                                        </p:tav>
                                        <p:tav tm="100000">
                                          <p:val>
                                            <p:strVal val="#ppt_h"/>
                                          </p:val>
                                        </p:tav>
                                      </p:tavLst>
                                    </p:anim>
                                    <p:anim calcmode="lin" valueType="num">
                                      <p:cBhvr>
                                        <p:cTn id="15" dur="1000" fill="hold"/>
                                        <p:tgtEl>
                                          <p:spTgt spid="4098"/>
                                        </p:tgtEl>
                                        <p:attrNameLst>
                                          <p:attrName>style.rotation</p:attrName>
                                        </p:attrNameLst>
                                      </p:cBhvr>
                                      <p:tavLst>
                                        <p:tav tm="0">
                                          <p:val>
                                            <p:fltVal val="90"/>
                                          </p:val>
                                        </p:tav>
                                        <p:tav tm="100000">
                                          <p:val>
                                            <p:fltVal val="0"/>
                                          </p:val>
                                        </p:tav>
                                      </p:tavLst>
                                    </p:anim>
                                    <p:animEffect transition="in" filter="fade">
                                      <p:cBhvr>
                                        <p:cTn id="16" dur="1000"/>
                                        <p:tgtEl>
                                          <p:spTgt spid="4098"/>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3394720" cy="5976663"/>
          </a:xfrm>
        </p:spPr>
        <p:txBody>
          <a:bodyPr>
            <a:normAutofit lnSpcReduction="10000"/>
          </a:bodyPr>
          <a:lstStyle/>
          <a:p>
            <a:pPr marL="0" indent="0" algn="ctr">
              <a:buNone/>
            </a:pPr>
            <a:r>
              <a:rPr lang="es-CO" sz="3600" dirty="0"/>
              <a:t>La eterna naturaleza de Dios es mejor ilustrada por un círculo. </a:t>
            </a:r>
            <a:endParaRPr lang="es-CO" sz="3600" dirty="0" smtClean="0"/>
          </a:p>
          <a:p>
            <a:pPr marL="0" indent="0" algn="ctr">
              <a:buNone/>
            </a:pPr>
            <a:r>
              <a:rPr lang="es-CO" sz="3600" dirty="0" smtClean="0"/>
              <a:t>Este </a:t>
            </a:r>
            <a:r>
              <a:rPr lang="es-CO" sz="3600" dirty="0"/>
              <a:t>círculo no tiene un principio visible o un punto de final, aunque existe</a:t>
            </a:r>
            <a:r>
              <a:rPr lang="es-CO" sz="3600" dirty="0" smtClean="0"/>
              <a:t>:</a:t>
            </a:r>
            <a:endParaRPr lang="es-CO" sz="3600"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836712"/>
            <a:ext cx="4320480"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4927076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229600" cy="1440159"/>
          </a:xfrm>
        </p:spPr>
        <p:txBody>
          <a:bodyPr>
            <a:noAutofit/>
          </a:bodyPr>
          <a:lstStyle/>
          <a:p>
            <a:pPr marL="0" indent="0" algn="ctr">
              <a:buNone/>
            </a:pPr>
            <a:r>
              <a:rPr lang="es-CO" sz="4000" b="1" dirty="0">
                <a:latin typeface="Agency FB" pitchFamily="34" charset="0"/>
              </a:rPr>
              <a:t>La Naturaleza Eterna De Dios</a:t>
            </a:r>
          </a:p>
          <a:p>
            <a:pPr marL="0" indent="0" algn="ctr">
              <a:buNone/>
            </a:pPr>
            <a:r>
              <a:rPr lang="es-CO" sz="4000" b="1" dirty="0" smtClean="0">
                <a:latin typeface="Agency FB" pitchFamily="34" charset="0"/>
              </a:rPr>
              <a:t>Un </a:t>
            </a:r>
            <a:r>
              <a:rPr lang="es-CO" sz="4000" b="1" dirty="0">
                <a:latin typeface="Agency FB" pitchFamily="34" charset="0"/>
              </a:rPr>
              <a:t>Espíritu</a:t>
            </a:r>
            <a:r>
              <a:rPr lang="es-CO" sz="4000" b="1" dirty="0" smtClean="0">
                <a:latin typeface="Agency FB" pitchFamily="34" charset="0"/>
              </a:rPr>
              <a:t>:</a:t>
            </a:r>
            <a:endParaRPr lang="es-CO" sz="4000" b="1" dirty="0">
              <a:latin typeface="Agency FB" pitchFamily="34" charset="0"/>
            </a:endParaRPr>
          </a:p>
        </p:txBody>
      </p:sp>
      <p:sp>
        <p:nvSpPr>
          <p:cNvPr id="4" name="3 Rectángulo"/>
          <p:cNvSpPr/>
          <p:nvPr/>
        </p:nvSpPr>
        <p:spPr>
          <a:xfrm>
            <a:off x="395536" y="2330201"/>
            <a:ext cx="4572000" cy="2246769"/>
          </a:xfrm>
          <a:prstGeom prst="rect">
            <a:avLst/>
          </a:prstGeom>
        </p:spPr>
        <p:txBody>
          <a:bodyPr>
            <a:spAutoFit/>
          </a:bodyPr>
          <a:lstStyle/>
          <a:p>
            <a:pPr algn="ctr"/>
            <a:r>
              <a:rPr lang="es-CO" sz="2800" dirty="0"/>
              <a:t>Dios es un espíritu. Esto significa que no tiene carne ni sangre y por lo tanto, invisible a los ojos naturales del hombre</a:t>
            </a:r>
            <a:r>
              <a:rPr lang="es-CO" sz="2800" dirty="0" smtClean="0"/>
              <a:t>.</a:t>
            </a:r>
            <a:endParaRPr lang="es-CO" sz="2800" dirty="0"/>
          </a:p>
        </p:txBody>
      </p:sp>
      <p:sp>
        <p:nvSpPr>
          <p:cNvPr id="5" name="4 Rectángulo"/>
          <p:cNvSpPr/>
          <p:nvPr/>
        </p:nvSpPr>
        <p:spPr>
          <a:xfrm>
            <a:off x="1475656" y="4941168"/>
            <a:ext cx="5868652" cy="1384995"/>
          </a:xfrm>
          <a:prstGeom prst="rect">
            <a:avLst/>
          </a:prstGeom>
        </p:spPr>
        <p:txBody>
          <a:bodyPr wrap="square">
            <a:spAutoFit/>
          </a:bodyPr>
          <a:lstStyle/>
          <a:p>
            <a:pPr algn="ctr"/>
            <a:r>
              <a:rPr lang="es-CO" sz="2800" dirty="0"/>
              <a:t>“Dios es Espíritu, y los que lo adoran, en espíritu y en verdad es necesario que lo adoren” </a:t>
            </a:r>
            <a:r>
              <a:rPr lang="es-CO" sz="2800" b="1" u="sng" dirty="0"/>
              <a:t>(Juan 4:24).</a:t>
            </a: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055307"/>
            <a:ext cx="3267075" cy="2524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33733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nodeType="withEffect">
                                  <p:stCondLst>
                                    <p:cond delay="0"/>
                                  </p:stCondLst>
                                  <p:childTnLst>
                                    <p:set>
                                      <p:cBhvr>
                                        <p:cTn id="18" dur="1" fill="hold">
                                          <p:stCondLst>
                                            <p:cond delay="0"/>
                                          </p:stCondLst>
                                        </p:cTn>
                                        <p:tgtEl>
                                          <p:spTgt spid="6147"/>
                                        </p:tgtEl>
                                        <p:attrNameLst>
                                          <p:attrName>style.visibility</p:attrName>
                                        </p:attrNameLst>
                                      </p:cBhvr>
                                      <p:to>
                                        <p:strVal val="visible"/>
                                      </p:to>
                                    </p:set>
                                    <p:anim calcmode="lin" valueType="num">
                                      <p:cBhvr>
                                        <p:cTn id="19" dur="1000" fill="hold"/>
                                        <p:tgtEl>
                                          <p:spTgt spid="6147"/>
                                        </p:tgtEl>
                                        <p:attrNameLst>
                                          <p:attrName>ppt_w</p:attrName>
                                        </p:attrNameLst>
                                      </p:cBhvr>
                                      <p:tavLst>
                                        <p:tav tm="0">
                                          <p:val>
                                            <p:fltVal val="0"/>
                                          </p:val>
                                        </p:tav>
                                        <p:tav tm="100000">
                                          <p:val>
                                            <p:strVal val="#ppt_w"/>
                                          </p:val>
                                        </p:tav>
                                      </p:tavLst>
                                    </p:anim>
                                    <p:anim calcmode="lin" valueType="num">
                                      <p:cBhvr>
                                        <p:cTn id="20" dur="1000" fill="hold"/>
                                        <p:tgtEl>
                                          <p:spTgt spid="6147"/>
                                        </p:tgtEl>
                                        <p:attrNameLst>
                                          <p:attrName>ppt_h</p:attrName>
                                        </p:attrNameLst>
                                      </p:cBhvr>
                                      <p:tavLst>
                                        <p:tav tm="0">
                                          <p:val>
                                            <p:fltVal val="0"/>
                                          </p:val>
                                        </p:tav>
                                        <p:tav tm="100000">
                                          <p:val>
                                            <p:strVal val="#ppt_h"/>
                                          </p:val>
                                        </p:tav>
                                      </p:tavLst>
                                    </p:anim>
                                    <p:anim calcmode="lin" valueType="num">
                                      <p:cBhvr>
                                        <p:cTn id="21" dur="1000" fill="hold"/>
                                        <p:tgtEl>
                                          <p:spTgt spid="6147"/>
                                        </p:tgtEl>
                                        <p:attrNameLst>
                                          <p:attrName>style.rotation</p:attrName>
                                        </p:attrNameLst>
                                      </p:cBhvr>
                                      <p:tavLst>
                                        <p:tav tm="0">
                                          <p:val>
                                            <p:fltVal val="90"/>
                                          </p:val>
                                        </p:tav>
                                        <p:tav tm="100000">
                                          <p:val>
                                            <p:fltVal val="0"/>
                                          </p:val>
                                        </p:tav>
                                      </p:tavLst>
                                    </p:anim>
                                    <p:animEffect transition="in" filter="fade">
                                      <p:cBhvr>
                                        <p:cTn id="22"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864096"/>
          </a:xfrm>
        </p:spPr>
        <p:txBody>
          <a:bodyPr>
            <a:normAutofit fontScale="85000" lnSpcReduction="20000"/>
          </a:bodyPr>
          <a:lstStyle/>
          <a:p>
            <a:pPr marL="0" indent="0" algn="ctr">
              <a:buNone/>
            </a:pPr>
            <a:r>
              <a:rPr lang="es-CO" sz="7300" b="1" dirty="0">
                <a:solidFill>
                  <a:srgbClr val="FF0000"/>
                </a:solidFill>
              </a:rPr>
              <a:t>Soberano</a:t>
            </a:r>
            <a:r>
              <a:rPr lang="es-CO" sz="7300" b="1" dirty="0" smtClean="0">
                <a:solidFill>
                  <a:srgbClr val="FF0000"/>
                </a:solidFill>
              </a:rPr>
              <a:t>:</a:t>
            </a:r>
            <a:endParaRPr lang="es-CO" sz="7300" b="1" dirty="0">
              <a:solidFill>
                <a:srgbClr val="FF0000"/>
              </a:solidFill>
            </a:endParaRPr>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484784"/>
            <a:ext cx="3312368"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62950" y="1772816"/>
            <a:ext cx="3150096" cy="4524315"/>
          </a:xfrm>
          <a:prstGeom prst="rect">
            <a:avLst/>
          </a:prstGeom>
        </p:spPr>
        <p:txBody>
          <a:bodyPr wrap="square">
            <a:spAutoFit/>
          </a:bodyPr>
          <a:lstStyle/>
          <a:p>
            <a:pPr algn="ctr"/>
            <a:r>
              <a:rPr lang="es-CO" sz="3200" dirty="0"/>
              <a:t>Dios es el poder soberano (el más grande) en todo el universo. </a:t>
            </a:r>
          </a:p>
          <a:p>
            <a:pPr algn="ctr"/>
            <a:endParaRPr lang="es-CO" sz="3200" dirty="0" smtClean="0"/>
          </a:p>
          <a:p>
            <a:pPr algn="ctr"/>
            <a:r>
              <a:rPr lang="es-CO" sz="3200" dirty="0" smtClean="0"/>
              <a:t>Lee </a:t>
            </a:r>
            <a:r>
              <a:rPr lang="es-CO" sz="3200" u="sng" dirty="0"/>
              <a:t>Efesios 1:19-23;  y Romanos 9:21-29.</a:t>
            </a:r>
          </a:p>
          <a:p>
            <a:endParaRPr lang="es-CO" sz="3200" dirty="0"/>
          </a:p>
        </p:txBody>
      </p:sp>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89065" y="4293096"/>
            <a:ext cx="2183135" cy="2232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4" y="4293096"/>
            <a:ext cx="2448272" cy="2232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1306553"/>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584176"/>
          </a:xfrm>
        </p:spPr>
        <p:txBody>
          <a:bodyPr>
            <a:normAutofit fontScale="85000" lnSpcReduction="10000"/>
          </a:bodyPr>
          <a:lstStyle/>
          <a:p>
            <a:pPr marL="0" indent="0" algn="ctr">
              <a:buNone/>
            </a:pPr>
            <a:r>
              <a:rPr lang="es-CO" sz="4600" b="1" dirty="0">
                <a:solidFill>
                  <a:srgbClr val="FF0000"/>
                </a:solidFill>
              </a:rPr>
              <a:t>Omnipresente:</a:t>
            </a:r>
          </a:p>
          <a:p>
            <a:endParaRPr lang="es-CO" dirty="0"/>
          </a:p>
          <a:p>
            <a:pPr marL="0" indent="0" algn="ctr">
              <a:buNone/>
            </a:pPr>
            <a:r>
              <a:rPr lang="es-CO" dirty="0"/>
              <a:t>Esto significa que Dios está presente en todas partes</a:t>
            </a:r>
            <a:r>
              <a:rPr lang="es-CO" dirty="0" smtClean="0"/>
              <a:t>:</a:t>
            </a:r>
            <a:endParaRPr lang="es-CO" dirty="0"/>
          </a:p>
        </p:txBody>
      </p:sp>
      <p:sp>
        <p:nvSpPr>
          <p:cNvPr id="5" name="4 Rectángulo"/>
          <p:cNvSpPr/>
          <p:nvPr/>
        </p:nvSpPr>
        <p:spPr>
          <a:xfrm>
            <a:off x="323528" y="2276872"/>
            <a:ext cx="6120680" cy="1569660"/>
          </a:xfrm>
          <a:prstGeom prst="rect">
            <a:avLst/>
          </a:prstGeom>
        </p:spPr>
        <p:txBody>
          <a:bodyPr wrap="square">
            <a:spAutoFit/>
          </a:bodyPr>
          <a:lstStyle/>
          <a:p>
            <a:pPr algn="ctr"/>
            <a:r>
              <a:rPr lang="es-CO" sz="2400" dirty="0"/>
              <a:t>“Porque los ojos de Jehová contemplan toda la tierra, para mostrar su poder a favor de los que tienen un corazón perfecto para con </a:t>
            </a:r>
            <a:r>
              <a:rPr lang="es-CO" sz="2400" dirty="0" smtClean="0"/>
              <a:t>él….”</a:t>
            </a:r>
          </a:p>
          <a:p>
            <a:pPr algn="ctr"/>
            <a:r>
              <a:rPr lang="es-CO" sz="2400" b="1" u="sng" dirty="0" smtClean="0"/>
              <a:t> </a:t>
            </a:r>
            <a:r>
              <a:rPr lang="es-CO" sz="2400" b="1" u="sng" dirty="0"/>
              <a:t>(2 Crónicas 16:9</a:t>
            </a:r>
            <a:r>
              <a:rPr lang="es-CO" sz="2400" b="1" u="sng" dirty="0" smtClean="0"/>
              <a:t>).</a:t>
            </a:r>
            <a:endParaRPr lang="es-CO" sz="2400" b="1" u="sng" dirty="0"/>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175282"/>
            <a:ext cx="2524125" cy="180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72975" y="4221088"/>
            <a:ext cx="8496944" cy="2308324"/>
          </a:xfrm>
          <a:prstGeom prst="rect">
            <a:avLst/>
          </a:prstGeom>
        </p:spPr>
        <p:txBody>
          <a:bodyPr wrap="square">
            <a:spAutoFit/>
          </a:bodyPr>
          <a:lstStyle/>
          <a:p>
            <a:r>
              <a:rPr lang="es-CO" sz="2400" dirty="0"/>
              <a:t>“Los ojos de Jehová están en todo lugar, mirando a los malos y a los buenos” </a:t>
            </a:r>
            <a:r>
              <a:rPr lang="es-CO" sz="2400" b="1" u="sng" dirty="0"/>
              <a:t>(Proverbios 15:3).</a:t>
            </a:r>
          </a:p>
          <a:p>
            <a:endParaRPr lang="es-CO" sz="2400" dirty="0"/>
          </a:p>
          <a:p>
            <a:r>
              <a:rPr lang="es-CO" sz="2400" dirty="0"/>
              <a:t>“¿A dónde me iré de tu espíritu? ¿Y a dónde huiré de tu presencia? Si subiera a los cielos, allí estás tú; y si en el seol hiciera mi estrado, allí tú estás” </a:t>
            </a:r>
            <a:r>
              <a:rPr lang="es-CO" sz="2400" b="1" u="sng" dirty="0"/>
              <a:t>(Salmos 139:7-8).</a:t>
            </a:r>
          </a:p>
        </p:txBody>
      </p:sp>
    </p:spTree>
    <p:extLst>
      <p:ext uri="{BB962C8B-B14F-4D97-AF65-F5344CB8AC3E}">
        <p14:creationId xmlns:p14="http://schemas.microsoft.com/office/powerpoint/2010/main" val="3711605503"/>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8195"/>
                                        </p:tgtEl>
                                        <p:attrNameLst>
                                          <p:attrName>style.visibility</p:attrName>
                                        </p:attrNameLst>
                                      </p:cBhvr>
                                      <p:to>
                                        <p:strVal val="visible"/>
                                      </p:to>
                                    </p:set>
                                    <p:animEffect transition="in" filter="wipe(down)">
                                      <p:cBhvr>
                                        <p:cTn id="23" dur="580">
                                          <p:stCondLst>
                                            <p:cond delay="0"/>
                                          </p:stCondLst>
                                        </p:cTn>
                                        <p:tgtEl>
                                          <p:spTgt spid="8195"/>
                                        </p:tgtEl>
                                      </p:cBhvr>
                                    </p:animEffect>
                                    <p:anim calcmode="lin" valueType="num">
                                      <p:cBhvr>
                                        <p:cTn id="24" dur="1822" tmFilter="0,0; 0.14,0.36; 0.43,0.73; 0.71,0.91; 1.0,1.0">
                                          <p:stCondLst>
                                            <p:cond delay="0"/>
                                          </p:stCondLst>
                                        </p:cTn>
                                        <p:tgtEl>
                                          <p:spTgt spid="8195"/>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8195"/>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8195"/>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8195"/>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8195"/>
                                        </p:tgtEl>
                                        <p:attrNameLst>
                                          <p:attrName>ppt_y</p:attrName>
                                        </p:attrNameLst>
                                      </p:cBhvr>
                                      <p:tavLst>
                                        <p:tav tm="0" fmla="#ppt_y-sin(pi*$)/81">
                                          <p:val>
                                            <p:fltVal val="0"/>
                                          </p:val>
                                        </p:tav>
                                        <p:tav tm="100000">
                                          <p:val>
                                            <p:fltVal val="1"/>
                                          </p:val>
                                        </p:tav>
                                      </p:tavLst>
                                    </p:anim>
                                    <p:animScale>
                                      <p:cBhvr>
                                        <p:cTn id="29" dur="26">
                                          <p:stCondLst>
                                            <p:cond delay="650"/>
                                          </p:stCondLst>
                                        </p:cTn>
                                        <p:tgtEl>
                                          <p:spTgt spid="8195"/>
                                        </p:tgtEl>
                                      </p:cBhvr>
                                      <p:to x="100000" y="60000"/>
                                    </p:animScale>
                                    <p:animScale>
                                      <p:cBhvr>
                                        <p:cTn id="30" dur="166" decel="50000">
                                          <p:stCondLst>
                                            <p:cond delay="676"/>
                                          </p:stCondLst>
                                        </p:cTn>
                                        <p:tgtEl>
                                          <p:spTgt spid="8195"/>
                                        </p:tgtEl>
                                      </p:cBhvr>
                                      <p:to x="100000" y="100000"/>
                                    </p:animScale>
                                    <p:animScale>
                                      <p:cBhvr>
                                        <p:cTn id="31" dur="26">
                                          <p:stCondLst>
                                            <p:cond delay="1312"/>
                                          </p:stCondLst>
                                        </p:cTn>
                                        <p:tgtEl>
                                          <p:spTgt spid="8195"/>
                                        </p:tgtEl>
                                      </p:cBhvr>
                                      <p:to x="100000" y="80000"/>
                                    </p:animScale>
                                    <p:animScale>
                                      <p:cBhvr>
                                        <p:cTn id="32" dur="166" decel="50000">
                                          <p:stCondLst>
                                            <p:cond delay="1338"/>
                                          </p:stCondLst>
                                        </p:cTn>
                                        <p:tgtEl>
                                          <p:spTgt spid="8195"/>
                                        </p:tgtEl>
                                      </p:cBhvr>
                                      <p:to x="100000" y="100000"/>
                                    </p:animScale>
                                    <p:animScale>
                                      <p:cBhvr>
                                        <p:cTn id="33" dur="26">
                                          <p:stCondLst>
                                            <p:cond delay="1642"/>
                                          </p:stCondLst>
                                        </p:cTn>
                                        <p:tgtEl>
                                          <p:spTgt spid="8195"/>
                                        </p:tgtEl>
                                      </p:cBhvr>
                                      <p:to x="100000" y="90000"/>
                                    </p:animScale>
                                    <p:animScale>
                                      <p:cBhvr>
                                        <p:cTn id="34" dur="166" decel="50000">
                                          <p:stCondLst>
                                            <p:cond delay="1668"/>
                                          </p:stCondLst>
                                        </p:cTn>
                                        <p:tgtEl>
                                          <p:spTgt spid="8195"/>
                                        </p:tgtEl>
                                      </p:cBhvr>
                                      <p:to x="100000" y="100000"/>
                                    </p:animScale>
                                    <p:animScale>
                                      <p:cBhvr>
                                        <p:cTn id="35" dur="26">
                                          <p:stCondLst>
                                            <p:cond delay="1808"/>
                                          </p:stCondLst>
                                        </p:cTn>
                                        <p:tgtEl>
                                          <p:spTgt spid="8195"/>
                                        </p:tgtEl>
                                      </p:cBhvr>
                                      <p:to x="100000" y="95000"/>
                                    </p:animScale>
                                    <p:animScale>
                                      <p:cBhvr>
                                        <p:cTn id="36" dur="166" decel="50000">
                                          <p:stCondLst>
                                            <p:cond delay="1834"/>
                                          </p:stCondLst>
                                        </p:cTn>
                                        <p:tgtEl>
                                          <p:spTgt spid="8195"/>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down)">
                                      <p:cBhvr>
                                        <p:cTn id="39" dur="580">
                                          <p:stCondLst>
                                            <p:cond delay="0"/>
                                          </p:stCondLst>
                                        </p:cTn>
                                        <p:tgtEl>
                                          <p:spTgt spid="2"/>
                                        </p:tgtEl>
                                      </p:cBhvr>
                                    </p:animEffect>
                                    <p:anim calcmode="lin" valueType="num">
                                      <p:cBhvr>
                                        <p:cTn id="40"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45" dur="26">
                                          <p:stCondLst>
                                            <p:cond delay="650"/>
                                          </p:stCondLst>
                                        </p:cTn>
                                        <p:tgtEl>
                                          <p:spTgt spid="2"/>
                                        </p:tgtEl>
                                      </p:cBhvr>
                                      <p:to x="100000" y="60000"/>
                                    </p:animScale>
                                    <p:animScale>
                                      <p:cBhvr>
                                        <p:cTn id="46" dur="166" decel="50000">
                                          <p:stCondLst>
                                            <p:cond delay="676"/>
                                          </p:stCondLst>
                                        </p:cTn>
                                        <p:tgtEl>
                                          <p:spTgt spid="2"/>
                                        </p:tgtEl>
                                      </p:cBhvr>
                                      <p:to x="100000" y="100000"/>
                                    </p:animScale>
                                    <p:animScale>
                                      <p:cBhvr>
                                        <p:cTn id="47" dur="26">
                                          <p:stCondLst>
                                            <p:cond delay="1312"/>
                                          </p:stCondLst>
                                        </p:cTn>
                                        <p:tgtEl>
                                          <p:spTgt spid="2"/>
                                        </p:tgtEl>
                                      </p:cBhvr>
                                      <p:to x="100000" y="80000"/>
                                    </p:animScale>
                                    <p:animScale>
                                      <p:cBhvr>
                                        <p:cTn id="48" dur="166" decel="50000">
                                          <p:stCondLst>
                                            <p:cond delay="1338"/>
                                          </p:stCondLst>
                                        </p:cTn>
                                        <p:tgtEl>
                                          <p:spTgt spid="2"/>
                                        </p:tgtEl>
                                      </p:cBhvr>
                                      <p:to x="100000" y="100000"/>
                                    </p:animScale>
                                    <p:animScale>
                                      <p:cBhvr>
                                        <p:cTn id="49" dur="26">
                                          <p:stCondLst>
                                            <p:cond delay="1642"/>
                                          </p:stCondLst>
                                        </p:cTn>
                                        <p:tgtEl>
                                          <p:spTgt spid="2"/>
                                        </p:tgtEl>
                                      </p:cBhvr>
                                      <p:to x="100000" y="90000"/>
                                    </p:animScale>
                                    <p:animScale>
                                      <p:cBhvr>
                                        <p:cTn id="50" dur="166" decel="50000">
                                          <p:stCondLst>
                                            <p:cond delay="1668"/>
                                          </p:stCondLst>
                                        </p:cTn>
                                        <p:tgtEl>
                                          <p:spTgt spid="2"/>
                                        </p:tgtEl>
                                      </p:cBhvr>
                                      <p:to x="100000" y="100000"/>
                                    </p:animScale>
                                    <p:animScale>
                                      <p:cBhvr>
                                        <p:cTn id="51" dur="26">
                                          <p:stCondLst>
                                            <p:cond delay="1808"/>
                                          </p:stCondLst>
                                        </p:cTn>
                                        <p:tgtEl>
                                          <p:spTgt spid="2"/>
                                        </p:tgtEl>
                                      </p:cBhvr>
                                      <p:to x="100000" y="95000"/>
                                    </p:animScale>
                                    <p:animScale>
                                      <p:cBhvr>
                                        <p:cTn id="52"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24136"/>
          </a:xfrm>
        </p:spPr>
        <p:txBody>
          <a:bodyPr>
            <a:normAutofit lnSpcReduction="10000"/>
          </a:bodyPr>
          <a:lstStyle/>
          <a:p>
            <a:pPr marL="0" indent="0" algn="ctr">
              <a:buNone/>
            </a:pPr>
            <a:r>
              <a:rPr lang="es-CO" sz="3900" b="1" dirty="0">
                <a:solidFill>
                  <a:srgbClr val="FF0000"/>
                </a:solidFill>
              </a:rPr>
              <a:t>Omnisciente:</a:t>
            </a:r>
          </a:p>
          <a:p>
            <a:pPr marL="0" indent="0" algn="ctr">
              <a:buNone/>
            </a:pPr>
            <a:r>
              <a:rPr lang="es-CO" dirty="0" smtClean="0"/>
              <a:t>Esto </a:t>
            </a:r>
            <a:r>
              <a:rPr lang="es-CO" dirty="0"/>
              <a:t>significa que Dios conoce todas las cosas</a:t>
            </a:r>
            <a:r>
              <a:rPr lang="es-CO" dirty="0" smtClean="0"/>
              <a:t>:</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2136338"/>
            <a:ext cx="2466975"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79512" y="2136338"/>
            <a:ext cx="5544616" cy="1384995"/>
          </a:xfrm>
          <a:prstGeom prst="rect">
            <a:avLst/>
          </a:prstGeom>
        </p:spPr>
        <p:txBody>
          <a:bodyPr wrap="square">
            <a:spAutoFit/>
          </a:bodyPr>
          <a:lstStyle/>
          <a:p>
            <a:r>
              <a:rPr lang="es-CO" sz="2800" dirty="0"/>
              <a:t>“Pues aún no está la palabra en mi lengua y ya tú, Jehová, la sabes toda” </a:t>
            </a:r>
            <a:r>
              <a:rPr lang="es-CO" sz="2800" b="1" u="sng" dirty="0"/>
              <a:t>(Salmos 139:4</a:t>
            </a:r>
            <a:r>
              <a:rPr lang="es-CO" sz="2800" b="1" u="sng" dirty="0" smtClean="0"/>
              <a:t>).</a:t>
            </a:r>
            <a:endParaRPr lang="es-CO" sz="2800" b="1" u="sng" dirty="0"/>
          </a:p>
        </p:txBody>
      </p:sp>
      <p:sp>
        <p:nvSpPr>
          <p:cNvPr id="5" name="4 Rectángulo"/>
          <p:cNvSpPr/>
          <p:nvPr/>
        </p:nvSpPr>
        <p:spPr>
          <a:xfrm>
            <a:off x="213399" y="4221088"/>
            <a:ext cx="8625775" cy="1938992"/>
          </a:xfrm>
          <a:prstGeom prst="rect">
            <a:avLst/>
          </a:prstGeom>
        </p:spPr>
        <p:txBody>
          <a:bodyPr wrap="square">
            <a:spAutoFit/>
          </a:bodyPr>
          <a:lstStyle/>
          <a:p>
            <a:r>
              <a:rPr lang="es-CO" sz="2400" dirty="0"/>
              <a:t>“... mayor que nuestro corazón es Dios, y él sabe todas las cosas” </a:t>
            </a:r>
            <a:r>
              <a:rPr lang="es-CO" sz="2400" b="1" u="sng" dirty="0"/>
              <a:t>(1  Juan 3:20).</a:t>
            </a:r>
          </a:p>
          <a:p>
            <a:endParaRPr lang="es-CO" sz="2400" dirty="0"/>
          </a:p>
          <a:p>
            <a:r>
              <a:rPr lang="es-CO" sz="2400" dirty="0"/>
              <a:t>“... antes bien todas las cosas están desnudas y abiertas a los ojos de aquel a quien tenemos que dar cuenta” </a:t>
            </a:r>
            <a:r>
              <a:rPr lang="es-CO" sz="2400" b="1" u="sng" dirty="0"/>
              <a:t>(Hebreos 4:13).</a:t>
            </a:r>
          </a:p>
        </p:txBody>
      </p:sp>
    </p:spTree>
    <p:extLst>
      <p:ext uri="{BB962C8B-B14F-4D97-AF65-F5344CB8AC3E}">
        <p14:creationId xmlns:p14="http://schemas.microsoft.com/office/powerpoint/2010/main" val="389712643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152128"/>
          </a:xfrm>
        </p:spPr>
        <p:txBody>
          <a:bodyPr>
            <a:normAutofit fontScale="92500" lnSpcReduction="10000"/>
          </a:bodyPr>
          <a:lstStyle/>
          <a:p>
            <a:pPr marL="0" indent="0" algn="ctr">
              <a:buNone/>
            </a:pPr>
            <a:r>
              <a:rPr lang="es-CO" sz="4200" b="1" dirty="0">
                <a:solidFill>
                  <a:srgbClr val="FF0000"/>
                </a:solidFill>
              </a:rPr>
              <a:t>Omnipotente:</a:t>
            </a:r>
          </a:p>
          <a:p>
            <a:pPr marL="0" indent="0" algn="ctr">
              <a:buNone/>
            </a:pPr>
            <a:r>
              <a:rPr lang="es-CO" sz="3300" b="1" dirty="0" smtClean="0"/>
              <a:t>Esto </a:t>
            </a:r>
            <a:r>
              <a:rPr lang="es-CO" sz="3300" b="1" dirty="0"/>
              <a:t>significa que Dios es todo poderoso</a:t>
            </a:r>
            <a:r>
              <a:rPr lang="es-CO" sz="3300" b="1" dirty="0" smtClean="0"/>
              <a:t>:</a:t>
            </a:r>
            <a:endParaRPr lang="es-CO" sz="3300" b="1" dirty="0"/>
          </a:p>
        </p:txBody>
      </p:sp>
      <p:sp>
        <p:nvSpPr>
          <p:cNvPr id="4" name="3 Rectángulo"/>
          <p:cNvSpPr/>
          <p:nvPr/>
        </p:nvSpPr>
        <p:spPr>
          <a:xfrm>
            <a:off x="395536" y="2060848"/>
            <a:ext cx="5760640" cy="4431983"/>
          </a:xfrm>
          <a:prstGeom prst="rect">
            <a:avLst/>
          </a:prstGeom>
        </p:spPr>
        <p:txBody>
          <a:bodyPr wrap="square">
            <a:spAutoFit/>
          </a:bodyPr>
          <a:lstStyle/>
          <a:p>
            <a:r>
              <a:rPr lang="es-CO" sz="2400" dirty="0"/>
              <a:t>“—Yo soy el Dios Todopoderoso...” </a:t>
            </a:r>
            <a:r>
              <a:rPr lang="es-CO" sz="2400" b="1" u="sng" dirty="0"/>
              <a:t>(Génesis 17:1).</a:t>
            </a:r>
          </a:p>
          <a:p>
            <a:endParaRPr lang="es-CO" sz="2400" dirty="0"/>
          </a:p>
          <a:p>
            <a:r>
              <a:rPr lang="es-CO" sz="2400" dirty="0"/>
              <a:t>“...—pero para Dios todo es posible” </a:t>
            </a:r>
            <a:r>
              <a:rPr lang="es-CO" sz="2400" b="1" u="sng" dirty="0"/>
              <a:t>(Mateo 19:26).</a:t>
            </a:r>
          </a:p>
          <a:p>
            <a:endParaRPr lang="es-CO" sz="2400" dirty="0"/>
          </a:p>
          <a:p>
            <a:r>
              <a:rPr lang="es-CO" sz="2400" dirty="0"/>
              <a:t>“... porque el Señor, nuestro Dios Todopoderoso, reina” </a:t>
            </a:r>
            <a:r>
              <a:rPr lang="es-CO" sz="2400" b="1" u="sng" dirty="0"/>
              <a:t>(Apocalipsis 19:6).</a:t>
            </a:r>
          </a:p>
          <a:p>
            <a:endParaRPr lang="es-CO" sz="2400" b="1" u="sng" dirty="0"/>
          </a:p>
          <a:p>
            <a:r>
              <a:rPr lang="es-CO" sz="2400" dirty="0"/>
              <a:t>“Una vez habló Dios; dos veces he oído esto: que de Dios es el poder” </a:t>
            </a:r>
            <a:r>
              <a:rPr lang="es-CO" sz="2400" b="1" u="sng" dirty="0"/>
              <a:t>(Salmos 62:11).</a:t>
            </a:r>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0753" y="2060848"/>
            <a:ext cx="2843735"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77224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wipe(down)">
                                      <p:cBhvr>
                                        <p:cTn id="23" dur="580">
                                          <p:stCondLst>
                                            <p:cond delay="0"/>
                                          </p:stCondLst>
                                        </p:cTn>
                                        <p:tgtEl>
                                          <p:spTgt spid="2050"/>
                                        </p:tgtEl>
                                      </p:cBhvr>
                                    </p:animEffect>
                                    <p:anim calcmode="lin" valueType="num">
                                      <p:cBhvr>
                                        <p:cTn id="2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0"/>
                                        </p:tgtEl>
                                      </p:cBhvr>
                                      <p:to x="100000" y="60000"/>
                                    </p:animScale>
                                    <p:animScale>
                                      <p:cBhvr>
                                        <p:cTn id="30" dur="166" decel="50000">
                                          <p:stCondLst>
                                            <p:cond delay="676"/>
                                          </p:stCondLst>
                                        </p:cTn>
                                        <p:tgtEl>
                                          <p:spTgt spid="2050"/>
                                        </p:tgtEl>
                                      </p:cBhvr>
                                      <p:to x="100000" y="100000"/>
                                    </p:animScale>
                                    <p:animScale>
                                      <p:cBhvr>
                                        <p:cTn id="31" dur="26">
                                          <p:stCondLst>
                                            <p:cond delay="1312"/>
                                          </p:stCondLst>
                                        </p:cTn>
                                        <p:tgtEl>
                                          <p:spTgt spid="2050"/>
                                        </p:tgtEl>
                                      </p:cBhvr>
                                      <p:to x="100000" y="80000"/>
                                    </p:animScale>
                                    <p:animScale>
                                      <p:cBhvr>
                                        <p:cTn id="32" dur="166" decel="50000">
                                          <p:stCondLst>
                                            <p:cond delay="1338"/>
                                          </p:stCondLst>
                                        </p:cTn>
                                        <p:tgtEl>
                                          <p:spTgt spid="2050"/>
                                        </p:tgtEl>
                                      </p:cBhvr>
                                      <p:to x="100000" y="100000"/>
                                    </p:animScale>
                                    <p:animScale>
                                      <p:cBhvr>
                                        <p:cTn id="33" dur="26">
                                          <p:stCondLst>
                                            <p:cond delay="1642"/>
                                          </p:stCondLst>
                                        </p:cTn>
                                        <p:tgtEl>
                                          <p:spTgt spid="2050"/>
                                        </p:tgtEl>
                                      </p:cBhvr>
                                      <p:to x="100000" y="90000"/>
                                    </p:animScale>
                                    <p:animScale>
                                      <p:cBhvr>
                                        <p:cTn id="34" dur="166" decel="50000">
                                          <p:stCondLst>
                                            <p:cond delay="1668"/>
                                          </p:stCondLst>
                                        </p:cTn>
                                        <p:tgtEl>
                                          <p:spTgt spid="2050"/>
                                        </p:tgtEl>
                                      </p:cBhvr>
                                      <p:to x="100000" y="100000"/>
                                    </p:animScale>
                                    <p:animScale>
                                      <p:cBhvr>
                                        <p:cTn id="35" dur="26">
                                          <p:stCondLst>
                                            <p:cond delay="1808"/>
                                          </p:stCondLst>
                                        </p:cTn>
                                        <p:tgtEl>
                                          <p:spTgt spid="2050"/>
                                        </p:tgtEl>
                                      </p:cBhvr>
                                      <p:to x="100000" y="95000"/>
                                    </p:animScale>
                                    <p:animScale>
                                      <p:cBhvr>
                                        <p:cTn id="36"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656184"/>
          </a:xfrm>
        </p:spPr>
        <p:txBody>
          <a:bodyPr>
            <a:normAutofit lnSpcReduction="10000"/>
          </a:bodyPr>
          <a:lstStyle/>
          <a:p>
            <a:pPr marL="0" indent="0" algn="ctr">
              <a:buNone/>
            </a:pPr>
            <a:r>
              <a:rPr lang="es-CO" sz="4000" b="1" dirty="0">
                <a:solidFill>
                  <a:srgbClr val="FF0000"/>
                </a:solidFill>
              </a:rPr>
              <a:t>Sin cambios:</a:t>
            </a:r>
          </a:p>
          <a:p>
            <a:pPr marL="0" indent="0" algn="ctr">
              <a:buNone/>
            </a:pPr>
            <a:r>
              <a:rPr lang="es-CO" dirty="0" smtClean="0"/>
              <a:t>Dios </a:t>
            </a:r>
            <a:r>
              <a:rPr lang="es-CO" dirty="0"/>
              <a:t>no cambia Su persona, naturaleza, propósito o planes</a:t>
            </a:r>
            <a:r>
              <a:rPr lang="es-CO" dirty="0" smtClean="0"/>
              <a:t>:</a:t>
            </a:r>
            <a:endParaRPr lang="es-CO" dirty="0"/>
          </a:p>
        </p:txBody>
      </p:sp>
      <p:sp>
        <p:nvSpPr>
          <p:cNvPr id="4" name="3 Rectángulo"/>
          <p:cNvSpPr/>
          <p:nvPr/>
        </p:nvSpPr>
        <p:spPr>
          <a:xfrm>
            <a:off x="323528" y="2456795"/>
            <a:ext cx="7056784" cy="2246769"/>
          </a:xfrm>
          <a:prstGeom prst="rect">
            <a:avLst/>
          </a:prstGeom>
        </p:spPr>
        <p:txBody>
          <a:bodyPr wrap="square">
            <a:spAutoFit/>
          </a:bodyPr>
          <a:lstStyle/>
          <a:p>
            <a:r>
              <a:rPr lang="es-CO" sz="2800" dirty="0"/>
              <a:t>“Porque yo, Jehová, no cambio...” </a:t>
            </a:r>
            <a:r>
              <a:rPr lang="es-CO" sz="2800" b="1" u="sng" dirty="0"/>
              <a:t>(Malaquías </a:t>
            </a:r>
            <a:r>
              <a:rPr lang="es-CO" sz="2800" b="1" u="sng" dirty="0" smtClean="0"/>
              <a:t>3:6). Además lea Sal.89:34.</a:t>
            </a:r>
            <a:endParaRPr lang="es-CO" sz="2800" b="1" u="sng" dirty="0"/>
          </a:p>
          <a:p>
            <a:endParaRPr lang="es-CO" sz="2800" b="1" u="sng" dirty="0"/>
          </a:p>
          <a:p>
            <a:r>
              <a:rPr lang="es-CO" sz="2800" dirty="0"/>
              <a:t>“Jesucristo es el mismo ayer, hoy y por los siglos” </a:t>
            </a:r>
            <a:r>
              <a:rPr lang="es-CO" sz="2800" b="1" u="sng" dirty="0"/>
              <a:t>(Hebreos 13:8</a:t>
            </a:r>
            <a:r>
              <a:rPr lang="es-CO" sz="2800" b="1" u="sng" dirty="0" smtClean="0"/>
              <a: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9450" y="2132856"/>
            <a:ext cx="2114550" cy="216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23528" y="5157192"/>
            <a:ext cx="8496944" cy="1200329"/>
          </a:xfrm>
          <a:prstGeom prst="rect">
            <a:avLst/>
          </a:prstGeom>
        </p:spPr>
        <p:txBody>
          <a:bodyPr wrap="square">
            <a:spAutoFit/>
          </a:bodyPr>
          <a:lstStyle/>
          <a:p>
            <a:r>
              <a:rPr lang="es-CO" sz="2400" dirty="0" smtClean="0"/>
              <a:t>Toda </a:t>
            </a:r>
            <a:r>
              <a:rPr lang="es-CO" sz="2400" dirty="0"/>
              <a:t>buena dádiva y todo don perfecto desciende de lo alto, del Padre de las luces, en el cual no hay </a:t>
            </a:r>
            <a:r>
              <a:rPr lang="es-CO" sz="2400" b="1" dirty="0">
                <a:latin typeface="Agency FB" pitchFamily="34" charset="0"/>
              </a:rPr>
              <a:t>mudanza, ni sombra de </a:t>
            </a:r>
            <a:r>
              <a:rPr lang="es-CO" sz="2400" b="1" dirty="0" smtClean="0">
                <a:latin typeface="Agency FB" pitchFamily="34" charset="0"/>
              </a:rPr>
              <a:t>variación</a:t>
            </a:r>
            <a:r>
              <a:rPr lang="es-CO" sz="2400" dirty="0" smtClean="0"/>
              <a:t>» </a:t>
            </a:r>
            <a:r>
              <a:rPr lang="es-CO" sz="2400" b="1" u="sng" dirty="0" smtClean="0"/>
              <a:t>(Santiago 1:17).</a:t>
            </a:r>
            <a:endParaRPr lang="es-CO" sz="2400" b="1" u="sng" dirty="0"/>
          </a:p>
        </p:txBody>
      </p:sp>
    </p:spTree>
    <p:extLst>
      <p:ext uri="{BB962C8B-B14F-4D97-AF65-F5344CB8AC3E}">
        <p14:creationId xmlns:p14="http://schemas.microsoft.com/office/powerpoint/2010/main" val="162605083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randombar(horizontal)">
                                      <p:cBhvr>
                                        <p:cTn id="10" dur="500"/>
                                        <p:tgtEl>
                                          <p:spTgt spid="3074"/>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368152"/>
          </a:xfrm>
        </p:spPr>
        <p:txBody>
          <a:bodyPr>
            <a:normAutofit lnSpcReduction="10000"/>
          </a:bodyPr>
          <a:lstStyle/>
          <a:p>
            <a:pPr marL="0" indent="0" algn="ctr">
              <a:buNone/>
            </a:pPr>
            <a:r>
              <a:rPr lang="es-CO" dirty="0"/>
              <a:t> </a:t>
            </a:r>
            <a:r>
              <a:rPr lang="es-CO" sz="4600" b="1" dirty="0">
                <a:solidFill>
                  <a:srgbClr val="FF0000"/>
                </a:solidFill>
              </a:rPr>
              <a:t>Santo:</a:t>
            </a:r>
            <a:endParaRPr lang="es-CO" b="1" dirty="0">
              <a:solidFill>
                <a:srgbClr val="FF0000"/>
              </a:solidFill>
            </a:endParaRPr>
          </a:p>
          <a:p>
            <a:pPr marL="0" indent="0" algn="ctr">
              <a:buNone/>
            </a:pPr>
            <a:r>
              <a:rPr lang="es-CO" sz="3400" b="1" dirty="0" smtClean="0"/>
              <a:t>Dios </a:t>
            </a:r>
            <a:r>
              <a:rPr lang="es-CO" sz="3400" b="1" dirty="0"/>
              <a:t>es sin pecado, absolutamente puro</a:t>
            </a:r>
            <a:r>
              <a:rPr lang="es-CO" sz="3400" b="1" dirty="0" smtClean="0"/>
              <a:t>:</a:t>
            </a:r>
            <a:r>
              <a:rPr lang="es-CO" dirty="0" smtClean="0"/>
              <a:t> </a:t>
            </a: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9" y="2492896"/>
            <a:ext cx="3159646" cy="3283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20" y="2857592"/>
            <a:ext cx="5472609" cy="2554545"/>
          </a:xfrm>
          <a:prstGeom prst="rect">
            <a:avLst/>
          </a:prstGeom>
        </p:spPr>
        <p:txBody>
          <a:bodyPr wrap="square">
            <a:spAutoFit/>
          </a:bodyPr>
          <a:lstStyle/>
          <a:p>
            <a:pPr algn="ctr"/>
            <a:r>
              <a:rPr lang="es-CO" sz="4000" dirty="0"/>
              <a:t>“Santos seréis, porque santo soy yo, Jehová, vuestro Dios”</a:t>
            </a:r>
          </a:p>
          <a:p>
            <a:pPr algn="ctr"/>
            <a:r>
              <a:rPr lang="es-CO" sz="4000" dirty="0"/>
              <a:t> </a:t>
            </a:r>
            <a:r>
              <a:rPr lang="es-CO" sz="4000" b="1" u="sng" dirty="0"/>
              <a:t>(Levítico 19:2; 11:44,45</a:t>
            </a:r>
            <a:r>
              <a:rPr lang="es-CO" sz="4000" b="1" u="sng" dirty="0" smtClean="0"/>
              <a:t>).</a:t>
            </a:r>
            <a:endParaRPr lang="es-CO" sz="4000" b="1" u="sng" dirty="0"/>
          </a:p>
        </p:txBody>
      </p:sp>
    </p:spTree>
    <p:extLst>
      <p:ext uri="{BB962C8B-B14F-4D97-AF65-F5344CB8AC3E}">
        <p14:creationId xmlns:p14="http://schemas.microsoft.com/office/powerpoint/2010/main" val="4233398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584176"/>
          </a:xfrm>
        </p:spPr>
        <p:txBody>
          <a:bodyPr/>
          <a:lstStyle/>
          <a:p>
            <a:pPr marL="0" indent="0" algn="ctr">
              <a:buNone/>
            </a:pPr>
            <a:r>
              <a:rPr lang="es-CO" sz="4400" b="1" dirty="0" smtClean="0">
                <a:solidFill>
                  <a:srgbClr val="FF0000"/>
                </a:solidFill>
              </a:rPr>
              <a:t>Justo</a:t>
            </a:r>
            <a:r>
              <a:rPr lang="es-CO" sz="4400" b="1" dirty="0">
                <a:solidFill>
                  <a:srgbClr val="FF0000"/>
                </a:solidFill>
              </a:rPr>
              <a:t>:</a:t>
            </a:r>
          </a:p>
          <a:p>
            <a:pPr marL="0" indent="0" algn="ctr">
              <a:buNone/>
            </a:pPr>
            <a:r>
              <a:rPr lang="es-CO" dirty="0"/>
              <a:t>Dios es justo e imparcial en juicio</a:t>
            </a:r>
            <a:r>
              <a:rPr lang="es-CO" dirty="0" smtClean="0"/>
              <a:t>:</a:t>
            </a:r>
            <a:endParaRPr lang="es-CO"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609850"/>
            <a:ext cx="3384376" cy="35554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2782669"/>
            <a:ext cx="4572000" cy="2308324"/>
          </a:xfrm>
          <a:prstGeom prst="rect">
            <a:avLst/>
          </a:prstGeom>
        </p:spPr>
        <p:txBody>
          <a:bodyPr>
            <a:spAutoFit/>
          </a:bodyPr>
          <a:lstStyle/>
          <a:p>
            <a:r>
              <a:rPr lang="es-CO" sz="3600" dirty="0"/>
              <a:t>“Es un Dios de verdad y no hay maldad en él; es justo y recto” </a:t>
            </a:r>
            <a:r>
              <a:rPr lang="es-CO" sz="3600" b="1" u="sng" dirty="0"/>
              <a:t>(Deuteronomio 32:4).</a:t>
            </a:r>
          </a:p>
        </p:txBody>
      </p:sp>
    </p:spTree>
    <p:extLst>
      <p:ext uri="{BB962C8B-B14F-4D97-AF65-F5344CB8AC3E}">
        <p14:creationId xmlns:p14="http://schemas.microsoft.com/office/powerpoint/2010/main" val="1712267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additive="base">
                                        <p:cTn id="7" dur="500" fill="hold"/>
                                        <p:tgtEl>
                                          <p:spTgt spid="5123"/>
                                        </p:tgtEl>
                                        <p:attrNameLst>
                                          <p:attrName>ppt_x</p:attrName>
                                        </p:attrNameLst>
                                      </p:cBhvr>
                                      <p:tavLst>
                                        <p:tav tm="0">
                                          <p:val>
                                            <p:strVal val="#ppt_x"/>
                                          </p:val>
                                        </p:tav>
                                        <p:tav tm="100000">
                                          <p:val>
                                            <p:strVal val="#ppt_x"/>
                                          </p:val>
                                        </p:tav>
                                      </p:tavLst>
                                    </p:anim>
                                    <p:anim calcmode="lin" valueType="num">
                                      <p:cBhvr additive="base">
                                        <p:cTn id="8" dur="500" fill="hold"/>
                                        <p:tgtEl>
                                          <p:spTgt spid="512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512168"/>
          </a:xfrm>
        </p:spPr>
        <p:txBody>
          <a:bodyPr>
            <a:normAutofit fontScale="92500" lnSpcReduction="20000"/>
          </a:bodyPr>
          <a:lstStyle/>
          <a:p>
            <a:pPr marL="0" indent="0" algn="ctr">
              <a:buNone/>
            </a:pPr>
            <a:r>
              <a:rPr lang="es-CO" sz="5100" b="1" dirty="0">
                <a:solidFill>
                  <a:srgbClr val="FF0000"/>
                </a:solidFill>
              </a:rPr>
              <a:t>Fiel:</a:t>
            </a:r>
          </a:p>
          <a:p>
            <a:pPr marL="0" indent="0" algn="ctr">
              <a:buNone/>
            </a:pPr>
            <a:r>
              <a:rPr lang="es-CO" b="1" dirty="0" smtClean="0"/>
              <a:t>Dios </a:t>
            </a:r>
            <a:r>
              <a:rPr lang="es-CO" b="1" dirty="0"/>
              <a:t>mantiene sus promesas y es absolutamente digno de confianza</a:t>
            </a:r>
            <a:r>
              <a:rPr lang="es-CO" b="1" dirty="0" smtClean="0"/>
              <a:t>.</a:t>
            </a:r>
            <a:endParaRPr lang="es-CO" b="1" dirty="0"/>
          </a:p>
        </p:txBody>
      </p:sp>
      <p:sp>
        <p:nvSpPr>
          <p:cNvPr id="4" name="3 Rectángulo"/>
          <p:cNvSpPr/>
          <p:nvPr/>
        </p:nvSpPr>
        <p:spPr>
          <a:xfrm>
            <a:off x="539552" y="2492896"/>
            <a:ext cx="5400600" cy="2831544"/>
          </a:xfrm>
          <a:prstGeom prst="rect">
            <a:avLst/>
          </a:prstGeom>
        </p:spPr>
        <p:txBody>
          <a:bodyPr wrap="square">
            <a:spAutoFit/>
          </a:bodyPr>
          <a:lstStyle/>
          <a:p>
            <a:r>
              <a:rPr lang="es-CO" sz="4000" dirty="0"/>
              <a:t>“...él permanece fiel, porque no puede negarse a sí mismo</a:t>
            </a:r>
            <a:r>
              <a:rPr lang="es-CO" sz="4000" dirty="0" smtClean="0"/>
              <a:t>”</a:t>
            </a:r>
          </a:p>
          <a:p>
            <a:r>
              <a:rPr lang="es-CO" sz="4000" b="1" u="sng" dirty="0" smtClean="0"/>
              <a:t> </a:t>
            </a:r>
            <a:r>
              <a:rPr lang="es-CO" sz="4000" b="1" u="sng" dirty="0"/>
              <a:t>(2 Timoteo 2:13</a:t>
            </a:r>
            <a:r>
              <a:rPr lang="es-CO" sz="4000" b="1" u="sng" dirty="0" smtClean="0"/>
              <a:t>).</a:t>
            </a:r>
            <a:endParaRPr lang="es-CO" sz="4000" dirty="0"/>
          </a:p>
          <a:p>
            <a:endParaRPr lang="es-CO"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357438"/>
            <a:ext cx="2647181" cy="3375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935256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6146"/>
                                        </p:tgtEl>
                                        <p:attrNameLst>
                                          <p:attrName>style.visibility</p:attrName>
                                        </p:attrNameLst>
                                      </p:cBhvr>
                                      <p:to>
                                        <p:strVal val="visible"/>
                                      </p:to>
                                    </p:set>
                                    <p:animEffect transition="in" filter="wipe(down)">
                                      <p:cBhvr>
                                        <p:cTn id="23" dur="580">
                                          <p:stCondLst>
                                            <p:cond delay="0"/>
                                          </p:stCondLst>
                                        </p:cTn>
                                        <p:tgtEl>
                                          <p:spTgt spid="6146"/>
                                        </p:tgtEl>
                                      </p:cBhvr>
                                    </p:animEffect>
                                    <p:anim calcmode="lin" valueType="num">
                                      <p:cBhvr>
                                        <p:cTn id="24" dur="1822" tmFilter="0,0; 0.14,0.36; 0.43,0.73; 0.71,0.91; 1.0,1.0">
                                          <p:stCondLst>
                                            <p:cond delay="0"/>
                                          </p:stCondLst>
                                        </p:cTn>
                                        <p:tgtEl>
                                          <p:spTgt spid="614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614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614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614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6146"/>
                                        </p:tgtEl>
                                        <p:attrNameLst>
                                          <p:attrName>ppt_y</p:attrName>
                                        </p:attrNameLst>
                                      </p:cBhvr>
                                      <p:tavLst>
                                        <p:tav tm="0" fmla="#ppt_y-sin(pi*$)/81">
                                          <p:val>
                                            <p:fltVal val="0"/>
                                          </p:val>
                                        </p:tav>
                                        <p:tav tm="100000">
                                          <p:val>
                                            <p:fltVal val="1"/>
                                          </p:val>
                                        </p:tav>
                                      </p:tavLst>
                                    </p:anim>
                                    <p:animScale>
                                      <p:cBhvr>
                                        <p:cTn id="29" dur="26">
                                          <p:stCondLst>
                                            <p:cond delay="650"/>
                                          </p:stCondLst>
                                        </p:cTn>
                                        <p:tgtEl>
                                          <p:spTgt spid="6146"/>
                                        </p:tgtEl>
                                      </p:cBhvr>
                                      <p:to x="100000" y="60000"/>
                                    </p:animScale>
                                    <p:animScale>
                                      <p:cBhvr>
                                        <p:cTn id="30" dur="166" decel="50000">
                                          <p:stCondLst>
                                            <p:cond delay="676"/>
                                          </p:stCondLst>
                                        </p:cTn>
                                        <p:tgtEl>
                                          <p:spTgt spid="6146"/>
                                        </p:tgtEl>
                                      </p:cBhvr>
                                      <p:to x="100000" y="100000"/>
                                    </p:animScale>
                                    <p:animScale>
                                      <p:cBhvr>
                                        <p:cTn id="31" dur="26">
                                          <p:stCondLst>
                                            <p:cond delay="1312"/>
                                          </p:stCondLst>
                                        </p:cTn>
                                        <p:tgtEl>
                                          <p:spTgt spid="6146"/>
                                        </p:tgtEl>
                                      </p:cBhvr>
                                      <p:to x="100000" y="80000"/>
                                    </p:animScale>
                                    <p:animScale>
                                      <p:cBhvr>
                                        <p:cTn id="32" dur="166" decel="50000">
                                          <p:stCondLst>
                                            <p:cond delay="1338"/>
                                          </p:stCondLst>
                                        </p:cTn>
                                        <p:tgtEl>
                                          <p:spTgt spid="6146"/>
                                        </p:tgtEl>
                                      </p:cBhvr>
                                      <p:to x="100000" y="100000"/>
                                    </p:animScale>
                                    <p:animScale>
                                      <p:cBhvr>
                                        <p:cTn id="33" dur="26">
                                          <p:stCondLst>
                                            <p:cond delay="1642"/>
                                          </p:stCondLst>
                                        </p:cTn>
                                        <p:tgtEl>
                                          <p:spTgt spid="6146"/>
                                        </p:tgtEl>
                                      </p:cBhvr>
                                      <p:to x="100000" y="90000"/>
                                    </p:animScale>
                                    <p:animScale>
                                      <p:cBhvr>
                                        <p:cTn id="34" dur="166" decel="50000">
                                          <p:stCondLst>
                                            <p:cond delay="1668"/>
                                          </p:stCondLst>
                                        </p:cTn>
                                        <p:tgtEl>
                                          <p:spTgt spid="6146"/>
                                        </p:tgtEl>
                                      </p:cBhvr>
                                      <p:to x="100000" y="100000"/>
                                    </p:animScale>
                                    <p:animScale>
                                      <p:cBhvr>
                                        <p:cTn id="35" dur="26">
                                          <p:stCondLst>
                                            <p:cond delay="1808"/>
                                          </p:stCondLst>
                                        </p:cTn>
                                        <p:tgtEl>
                                          <p:spTgt spid="6146"/>
                                        </p:tgtEl>
                                      </p:cBhvr>
                                      <p:to x="100000" y="95000"/>
                                    </p:animScale>
                                    <p:animScale>
                                      <p:cBhvr>
                                        <p:cTn id="36" dur="166" decel="50000">
                                          <p:stCondLst>
                                            <p:cond delay="1834"/>
                                          </p:stCondLst>
                                        </p:cTn>
                                        <p:tgtEl>
                                          <p:spTgt spid="614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3"/>
            <a:ext cx="8229600" cy="1368152"/>
          </a:xfrm>
        </p:spPr>
        <p:txBody>
          <a:bodyPr>
            <a:normAutofit/>
          </a:bodyPr>
          <a:lstStyle/>
          <a:p>
            <a:pPr marL="0" indent="0" algn="ctr">
              <a:buNone/>
            </a:pPr>
            <a:r>
              <a:rPr lang="es-CO" sz="4000" b="1" dirty="0">
                <a:solidFill>
                  <a:srgbClr val="FF0000"/>
                </a:solidFill>
              </a:rPr>
              <a:t>Benevolente:</a:t>
            </a:r>
          </a:p>
          <a:p>
            <a:pPr marL="0" indent="0" algn="ctr">
              <a:buNone/>
            </a:pPr>
            <a:r>
              <a:rPr lang="es-CO" sz="3600" b="1" dirty="0" smtClean="0"/>
              <a:t>Dios </a:t>
            </a:r>
            <a:r>
              <a:rPr lang="es-CO" sz="3600" b="1" dirty="0"/>
              <a:t>es bueno, amable y desea tu bien</a:t>
            </a:r>
            <a:r>
              <a:rPr lang="es-CO" sz="3600" b="1" dirty="0" smtClean="0"/>
              <a:t>:</a:t>
            </a:r>
            <a:r>
              <a:rPr lang="es-CO" dirty="0" smtClean="0"/>
              <a:t> </a:t>
            </a:r>
            <a:endParaRPr lang="es-CO" dirty="0"/>
          </a:p>
          <a:p>
            <a:endParaRPr lang="es-CO"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832878"/>
            <a:ext cx="2952328" cy="3260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43608" y="2835151"/>
            <a:ext cx="4248472" cy="2862322"/>
          </a:xfrm>
          <a:prstGeom prst="rect">
            <a:avLst/>
          </a:prstGeom>
        </p:spPr>
        <p:txBody>
          <a:bodyPr wrap="square">
            <a:spAutoFit/>
          </a:bodyPr>
          <a:lstStyle/>
          <a:p>
            <a:r>
              <a:rPr lang="es-CO" sz="3600" dirty="0"/>
              <a:t>“Bueno es Jehová para con todos, y sus misericordias sobre todas sus obras” </a:t>
            </a:r>
            <a:r>
              <a:rPr lang="es-CO" sz="3600" b="1" u="sng" dirty="0"/>
              <a:t>(Salmos 145:9).</a:t>
            </a:r>
          </a:p>
        </p:txBody>
      </p:sp>
    </p:spTree>
    <p:extLst>
      <p:ext uri="{BB962C8B-B14F-4D97-AF65-F5344CB8AC3E}">
        <p14:creationId xmlns:p14="http://schemas.microsoft.com/office/powerpoint/2010/main" val="15578936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500" fill="hold"/>
                                        <p:tgtEl>
                                          <p:spTgt spid="7170"/>
                                        </p:tgtEl>
                                        <p:attrNameLst>
                                          <p:attrName>ppt_w</p:attrName>
                                        </p:attrNameLst>
                                      </p:cBhvr>
                                      <p:tavLst>
                                        <p:tav tm="0">
                                          <p:val>
                                            <p:fltVal val="0"/>
                                          </p:val>
                                        </p:tav>
                                        <p:tav tm="100000">
                                          <p:val>
                                            <p:strVal val="#ppt_w"/>
                                          </p:val>
                                        </p:tav>
                                      </p:tavLst>
                                    </p:anim>
                                    <p:anim calcmode="lin" valueType="num">
                                      <p:cBhvr>
                                        <p:cTn id="8" dur="500" fill="hold"/>
                                        <p:tgtEl>
                                          <p:spTgt spid="7170"/>
                                        </p:tgtEl>
                                        <p:attrNameLst>
                                          <p:attrName>ppt_h</p:attrName>
                                        </p:attrNameLst>
                                      </p:cBhvr>
                                      <p:tavLst>
                                        <p:tav tm="0">
                                          <p:val>
                                            <p:fltVal val="0"/>
                                          </p:val>
                                        </p:tav>
                                        <p:tav tm="100000">
                                          <p:val>
                                            <p:strVal val="#ppt_h"/>
                                          </p:val>
                                        </p:tav>
                                      </p:tavLst>
                                    </p:anim>
                                    <p:animEffect transition="in" filter="fade">
                                      <p:cBhvr>
                                        <p:cTn id="9" dur="500"/>
                                        <p:tgtEl>
                                          <p:spTgt spid="717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8229600" cy="1656184"/>
          </a:xfrm>
        </p:spPr>
        <p:txBody>
          <a:bodyPr>
            <a:normAutofit fontScale="92500" lnSpcReduction="20000"/>
          </a:bodyPr>
          <a:lstStyle/>
          <a:p>
            <a:pPr marL="0" indent="0" algn="ctr">
              <a:buNone/>
            </a:pPr>
            <a:r>
              <a:rPr lang="es-CO" sz="4600" b="1" dirty="0" smtClean="0">
                <a:solidFill>
                  <a:srgbClr val="FF0000"/>
                </a:solidFill>
              </a:rPr>
              <a:t>Misericordioso</a:t>
            </a:r>
            <a:r>
              <a:rPr lang="es-CO" sz="4600" b="1" dirty="0">
                <a:solidFill>
                  <a:srgbClr val="FF0000"/>
                </a:solidFill>
              </a:rPr>
              <a:t>:</a:t>
            </a:r>
          </a:p>
          <a:p>
            <a:pPr marL="0" indent="0" algn="ctr">
              <a:buNone/>
            </a:pPr>
            <a:r>
              <a:rPr lang="es-CO" sz="4000" b="1" dirty="0" smtClean="0"/>
              <a:t>Dios </a:t>
            </a:r>
            <a:r>
              <a:rPr lang="es-CO" sz="4000" b="1" dirty="0"/>
              <a:t>muestra misericordia a la humanidad pecadora</a:t>
            </a:r>
            <a:r>
              <a:rPr lang="es-CO" sz="4000" b="1" dirty="0" smtClean="0"/>
              <a:t>:</a:t>
            </a:r>
            <a:endParaRPr lang="es-CO" sz="4000" b="1" dirty="0"/>
          </a:p>
        </p:txBody>
      </p:sp>
      <p:sp>
        <p:nvSpPr>
          <p:cNvPr id="4" name="3 Rectángulo"/>
          <p:cNvSpPr/>
          <p:nvPr/>
        </p:nvSpPr>
        <p:spPr>
          <a:xfrm>
            <a:off x="323528" y="2924944"/>
            <a:ext cx="5184576" cy="3816429"/>
          </a:xfrm>
          <a:prstGeom prst="rect">
            <a:avLst/>
          </a:prstGeom>
        </p:spPr>
        <p:txBody>
          <a:bodyPr wrap="square">
            <a:spAutoFit/>
          </a:bodyPr>
          <a:lstStyle/>
          <a:p>
            <a:pPr algn="ctr"/>
            <a:r>
              <a:rPr lang="es-CO" sz="3200" dirty="0"/>
              <a:t>“... —¡Jehová! ¡Jehová! Dios fuerte, misericordioso y piadoso; tardo para la ira y grande en misericordia y verdad,7 que guarda misericordia a millares” </a:t>
            </a:r>
            <a:r>
              <a:rPr lang="es-CO" sz="3200" b="1" u="sng" dirty="0"/>
              <a:t>(Éxodo 34:6-7). </a:t>
            </a:r>
          </a:p>
          <a:p>
            <a:endParaRPr lang="es-CO" b="1" u="sng"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924944"/>
            <a:ext cx="2827015"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4486543"/>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 calcmode="lin" valueType="num">
                                      <p:cBhvr>
                                        <p:cTn id="13" dur="1000" fill="hold"/>
                                        <p:tgtEl>
                                          <p:spTgt spid="8194"/>
                                        </p:tgtEl>
                                        <p:attrNameLst>
                                          <p:attrName>ppt_w</p:attrName>
                                        </p:attrNameLst>
                                      </p:cBhvr>
                                      <p:tavLst>
                                        <p:tav tm="0">
                                          <p:val>
                                            <p:fltVal val="0"/>
                                          </p:val>
                                        </p:tav>
                                        <p:tav tm="100000">
                                          <p:val>
                                            <p:strVal val="#ppt_w"/>
                                          </p:val>
                                        </p:tav>
                                      </p:tavLst>
                                    </p:anim>
                                    <p:anim calcmode="lin" valueType="num">
                                      <p:cBhvr>
                                        <p:cTn id="14" dur="1000" fill="hold"/>
                                        <p:tgtEl>
                                          <p:spTgt spid="8194"/>
                                        </p:tgtEl>
                                        <p:attrNameLst>
                                          <p:attrName>ppt_h</p:attrName>
                                        </p:attrNameLst>
                                      </p:cBhvr>
                                      <p:tavLst>
                                        <p:tav tm="0">
                                          <p:val>
                                            <p:fltVal val="0"/>
                                          </p:val>
                                        </p:tav>
                                        <p:tav tm="100000">
                                          <p:val>
                                            <p:strVal val="#ppt_h"/>
                                          </p:val>
                                        </p:tav>
                                      </p:tavLst>
                                    </p:anim>
                                    <p:anim calcmode="lin" valueType="num">
                                      <p:cBhvr>
                                        <p:cTn id="15" dur="1000" fill="hold"/>
                                        <p:tgtEl>
                                          <p:spTgt spid="8194"/>
                                        </p:tgtEl>
                                        <p:attrNameLst>
                                          <p:attrName>style.rotation</p:attrName>
                                        </p:attrNameLst>
                                      </p:cBhvr>
                                      <p:tavLst>
                                        <p:tav tm="0">
                                          <p:val>
                                            <p:fltVal val="90"/>
                                          </p:val>
                                        </p:tav>
                                        <p:tav tm="100000">
                                          <p:val>
                                            <p:fltVal val="0"/>
                                          </p:val>
                                        </p:tav>
                                      </p:tavLst>
                                    </p:anim>
                                    <p:animEffect transition="in" filter="fade">
                                      <p:cBhvr>
                                        <p:cTn id="16" dur="1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656184"/>
          </a:xfrm>
        </p:spPr>
        <p:txBody>
          <a:bodyPr>
            <a:normAutofit lnSpcReduction="10000"/>
          </a:bodyPr>
          <a:lstStyle/>
          <a:p>
            <a:pPr marL="0" indent="0" algn="ctr">
              <a:buNone/>
            </a:pPr>
            <a:r>
              <a:rPr lang="es-CO" sz="4000" b="1" dirty="0">
                <a:solidFill>
                  <a:srgbClr val="FF0000"/>
                </a:solidFill>
              </a:rPr>
              <a:t>Gracia</a:t>
            </a:r>
            <a:r>
              <a:rPr lang="es-CO" dirty="0"/>
              <a:t>:</a:t>
            </a:r>
          </a:p>
          <a:p>
            <a:pPr marL="0" indent="0" algn="ctr">
              <a:buNone/>
            </a:pPr>
            <a:r>
              <a:rPr lang="es-CO" b="1" dirty="0" smtClean="0"/>
              <a:t>Dios </a:t>
            </a:r>
            <a:r>
              <a:rPr lang="es-CO" b="1" dirty="0"/>
              <a:t>muestra bondad inmerecida al hombre pecador</a:t>
            </a:r>
            <a:r>
              <a:rPr lang="es-CO" b="1" dirty="0" smtClean="0"/>
              <a:t>:</a:t>
            </a:r>
            <a:endParaRPr lang="es-CO" b="1"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492896"/>
            <a:ext cx="2563738"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2847429"/>
            <a:ext cx="5544616" cy="2677656"/>
          </a:xfrm>
          <a:prstGeom prst="rect">
            <a:avLst/>
          </a:prstGeom>
        </p:spPr>
        <p:txBody>
          <a:bodyPr wrap="square">
            <a:spAutoFit/>
          </a:bodyPr>
          <a:lstStyle/>
          <a:p>
            <a:r>
              <a:rPr lang="es-CO" sz="2800" dirty="0"/>
              <a:t>“... porque soy misericordioso” </a:t>
            </a:r>
            <a:r>
              <a:rPr lang="es-CO" sz="2800" b="1" u="sng" dirty="0"/>
              <a:t>(Éxodo 22:27).</a:t>
            </a:r>
          </a:p>
          <a:p>
            <a:endParaRPr lang="es-CO" sz="2800" dirty="0"/>
          </a:p>
          <a:p>
            <a:r>
              <a:rPr lang="es-CO" sz="2800" dirty="0"/>
              <a:t>“Clemente y misericordioso es Jehová, lento para la ira y grande en misericordia” </a:t>
            </a:r>
            <a:r>
              <a:rPr lang="es-CO" sz="2800" b="1" u="sng" dirty="0"/>
              <a:t>(Salmos 145:8).</a:t>
            </a:r>
          </a:p>
        </p:txBody>
      </p:sp>
    </p:spTree>
    <p:extLst>
      <p:ext uri="{BB962C8B-B14F-4D97-AF65-F5344CB8AC3E}">
        <p14:creationId xmlns:p14="http://schemas.microsoft.com/office/powerpoint/2010/main" val="15873594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wheel(1)">
                                      <p:cBhvr>
                                        <p:cTn id="7" dur="2000"/>
                                        <p:tgtEl>
                                          <p:spTgt spid="9218"/>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512168"/>
          </a:xfrm>
        </p:spPr>
        <p:txBody>
          <a:bodyPr>
            <a:normAutofit lnSpcReduction="10000"/>
          </a:bodyPr>
          <a:lstStyle/>
          <a:p>
            <a:pPr marL="0" indent="0" algn="ctr">
              <a:buNone/>
            </a:pPr>
            <a:r>
              <a:rPr lang="es-CO" sz="5100" b="1" dirty="0" smtClean="0">
                <a:solidFill>
                  <a:srgbClr val="FFC000"/>
                </a:solidFill>
              </a:rPr>
              <a:t>Amante</a:t>
            </a:r>
            <a:r>
              <a:rPr lang="es-CO" sz="5100" b="1" dirty="0">
                <a:solidFill>
                  <a:srgbClr val="FFC000"/>
                </a:solidFill>
              </a:rPr>
              <a:t>:</a:t>
            </a:r>
          </a:p>
          <a:p>
            <a:pPr marL="0" indent="0" algn="ctr">
              <a:buNone/>
            </a:pPr>
            <a:r>
              <a:rPr lang="es-CO" sz="4000" b="1" dirty="0" smtClean="0"/>
              <a:t>Dios </a:t>
            </a:r>
            <a:r>
              <a:rPr lang="es-CO" sz="4000" b="1" dirty="0"/>
              <a:t>es amor</a:t>
            </a:r>
            <a:r>
              <a:rPr lang="es-CO" sz="4000" b="1" dirty="0" smtClean="0"/>
              <a:t>:</a:t>
            </a:r>
            <a:endParaRPr lang="es-CO" sz="4000" b="1"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446498"/>
            <a:ext cx="3466703" cy="3382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2782669"/>
            <a:ext cx="4572000" cy="2554545"/>
          </a:xfrm>
          <a:prstGeom prst="rect">
            <a:avLst/>
          </a:prstGeom>
        </p:spPr>
        <p:txBody>
          <a:bodyPr>
            <a:spAutoFit/>
          </a:bodyPr>
          <a:lstStyle/>
          <a:p>
            <a:r>
              <a:rPr lang="es-CO" dirty="0"/>
              <a:t>“</a:t>
            </a:r>
            <a:r>
              <a:rPr lang="es-CO" sz="4000" dirty="0"/>
              <a:t>El que no ama no ha conocido a Dios, porque Dios es amor” </a:t>
            </a:r>
            <a:r>
              <a:rPr lang="es-CO" sz="4000" b="1" u="sng" dirty="0"/>
              <a:t>(1 Juan 4:8).</a:t>
            </a:r>
          </a:p>
        </p:txBody>
      </p:sp>
    </p:spTree>
    <p:extLst>
      <p:ext uri="{BB962C8B-B14F-4D97-AF65-F5344CB8AC3E}">
        <p14:creationId xmlns:p14="http://schemas.microsoft.com/office/powerpoint/2010/main" val="15554280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wheel(1)">
                                      <p:cBhvr>
                                        <p:cTn id="7" dur="2000"/>
                                        <p:tgtEl>
                                          <p:spTgt spid="1024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1512167"/>
          </a:xfrm>
        </p:spPr>
        <p:txBody>
          <a:bodyPr>
            <a:normAutofit fontScale="92500" lnSpcReduction="20000"/>
          </a:bodyPr>
          <a:lstStyle/>
          <a:p>
            <a:pPr marL="0" indent="0" algn="ctr">
              <a:buNone/>
            </a:pPr>
            <a:r>
              <a:rPr lang="es-CO" sz="4000" b="1" dirty="0">
                <a:solidFill>
                  <a:srgbClr val="FF0000"/>
                </a:solidFill>
              </a:rPr>
              <a:t>Sabio:</a:t>
            </a:r>
          </a:p>
          <a:p>
            <a:pPr marL="0" indent="0" algn="ctr">
              <a:buNone/>
            </a:pPr>
            <a:r>
              <a:rPr lang="es-CO" dirty="0" smtClean="0"/>
              <a:t>Dios </a:t>
            </a:r>
            <a:r>
              <a:rPr lang="es-CO" dirty="0"/>
              <a:t>posee un profundo entendimiento y un agudo </a:t>
            </a:r>
            <a:r>
              <a:rPr lang="es-CO" dirty="0" smtClean="0"/>
              <a:t>discernimiento</a:t>
            </a:r>
            <a:r>
              <a:rPr lang="es-CO" dirty="0"/>
              <a:t>.</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531090"/>
            <a:ext cx="3403079" cy="3202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2993350"/>
            <a:ext cx="4572000" cy="2339102"/>
          </a:xfrm>
          <a:prstGeom prst="rect">
            <a:avLst/>
          </a:prstGeom>
        </p:spPr>
        <p:txBody>
          <a:bodyPr>
            <a:spAutoFit/>
          </a:bodyPr>
          <a:lstStyle/>
          <a:p>
            <a:r>
              <a:rPr lang="es-CO" sz="3200" dirty="0"/>
              <a:t>“Jehová fundó la tierra con sabiduría, afirmó los cielos con inteligencia” </a:t>
            </a:r>
            <a:r>
              <a:rPr lang="es-CO" sz="3200" b="1" u="sng" dirty="0"/>
              <a:t>(Proverbios 3:19).</a:t>
            </a:r>
          </a:p>
          <a:p>
            <a:endParaRPr lang="es-CO" dirty="0"/>
          </a:p>
        </p:txBody>
      </p:sp>
    </p:spTree>
    <p:extLst>
      <p:ext uri="{BB962C8B-B14F-4D97-AF65-F5344CB8AC3E}">
        <p14:creationId xmlns:p14="http://schemas.microsoft.com/office/powerpoint/2010/main" val="212297997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wheel(1)">
                                      <p:cBhvr>
                                        <p:cTn id="7" dur="2000"/>
                                        <p:tgtEl>
                                          <p:spTgt spid="1126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872208"/>
          </a:xfrm>
        </p:spPr>
        <p:txBody>
          <a:bodyPr>
            <a:normAutofit fontScale="92500" lnSpcReduction="20000"/>
          </a:bodyPr>
          <a:lstStyle/>
          <a:p>
            <a:pPr marL="0" indent="0" algn="ctr">
              <a:buNone/>
            </a:pPr>
            <a:r>
              <a:rPr lang="es-CO" sz="4200" b="1" dirty="0" smtClean="0">
                <a:solidFill>
                  <a:srgbClr val="FF0000"/>
                </a:solidFill>
              </a:rPr>
              <a:t>Infinito</a:t>
            </a:r>
            <a:r>
              <a:rPr lang="es-CO" sz="4200" b="1" dirty="0">
                <a:solidFill>
                  <a:srgbClr val="FF0000"/>
                </a:solidFill>
              </a:rPr>
              <a:t>:</a:t>
            </a:r>
          </a:p>
          <a:p>
            <a:pPr marL="0" indent="0" algn="ctr">
              <a:buNone/>
            </a:pPr>
            <a:r>
              <a:rPr lang="es-CO" sz="3300" b="1" dirty="0" smtClean="0"/>
              <a:t>Dios </a:t>
            </a:r>
            <a:r>
              <a:rPr lang="es-CO" sz="3300" b="1" dirty="0"/>
              <a:t>no está sujeto a las limitaciones naturales ni humanas. No está sujeto a las limitaciones del espacio</a:t>
            </a:r>
            <a:r>
              <a:rPr lang="es-CO" sz="3300" b="1" dirty="0" smtClean="0"/>
              <a:t>:</a:t>
            </a:r>
            <a:endParaRPr lang="es-CO" sz="3300" b="1" dirty="0"/>
          </a:p>
        </p:txBody>
      </p:sp>
      <p:sp>
        <p:nvSpPr>
          <p:cNvPr id="4" name="3 Rectángulo"/>
          <p:cNvSpPr/>
          <p:nvPr/>
        </p:nvSpPr>
        <p:spPr>
          <a:xfrm>
            <a:off x="323528" y="2348880"/>
            <a:ext cx="5616624" cy="4278094"/>
          </a:xfrm>
          <a:prstGeom prst="rect">
            <a:avLst/>
          </a:prstGeom>
        </p:spPr>
        <p:txBody>
          <a:bodyPr wrap="square">
            <a:spAutoFit/>
          </a:bodyPr>
          <a:lstStyle/>
          <a:p>
            <a:r>
              <a:rPr lang="es-CO" sz="2400" dirty="0"/>
              <a:t>“Pero ¿es verdad que Dios habitará sobre la tierra? Si los cielos, y los cielos de los cielos, no te pueden contener; ¿cuánto menos esta Casa que yo he edificado</a:t>
            </a:r>
            <a:r>
              <a:rPr lang="es-CO" sz="2400" b="1" u="sng" dirty="0"/>
              <a:t>?” (1 Reyes 8:27).</a:t>
            </a:r>
          </a:p>
          <a:p>
            <a:endParaRPr lang="es-CO" sz="2400" dirty="0"/>
          </a:p>
          <a:p>
            <a:pPr algn="ctr"/>
            <a:r>
              <a:rPr lang="es-CO" sz="2400" dirty="0"/>
              <a:t> </a:t>
            </a:r>
            <a:r>
              <a:rPr lang="es-CO" sz="2800" b="1" dirty="0">
                <a:solidFill>
                  <a:srgbClr val="FF0000"/>
                </a:solidFill>
              </a:rPr>
              <a:t>No está sujeto a las limitaciones del tiempo:</a:t>
            </a:r>
          </a:p>
          <a:p>
            <a:endParaRPr lang="es-CO" sz="2400" dirty="0"/>
          </a:p>
          <a:p>
            <a:r>
              <a:rPr lang="es-CO" sz="2400" dirty="0"/>
              <a:t>“¡Jehová reinará eternamente y para siempre!” </a:t>
            </a:r>
            <a:r>
              <a:rPr lang="es-CO" sz="2400" b="1" u="sng" dirty="0"/>
              <a:t>(Éxodo 15:18)</a:t>
            </a: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204864"/>
            <a:ext cx="2808312"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854589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wipe(down)">
                                      <p:cBhvr>
                                        <p:cTn id="15" dur="580">
                                          <p:stCondLst>
                                            <p:cond delay="0"/>
                                          </p:stCondLst>
                                        </p:cTn>
                                        <p:tgtEl>
                                          <p:spTgt spid="4">
                                            <p:txEl>
                                              <p:pRg st="2" end="2"/>
                                            </p:txEl>
                                          </p:spTgt>
                                        </p:tgtEl>
                                      </p:cBhvr>
                                    </p:animEffect>
                                    <p:anim calcmode="lin" valueType="num">
                                      <p:cBhvr>
                                        <p:cTn id="16"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xEl>
                                              <p:pRg st="2" end="2"/>
                                            </p:txEl>
                                          </p:spTgt>
                                        </p:tgtEl>
                                      </p:cBhvr>
                                      <p:to x="100000" y="60000"/>
                                    </p:animScale>
                                    <p:animScale>
                                      <p:cBhvr>
                                        <p:cTn id="22" dur="166" decel="50000">
                                          <p:stCondLst>
                                            <p:cond delay="676"/>
                                          </p:stCondLst>
                                        </p:cTn>
                                        <p:tgtEl>
                                          <p:spTgt spid="4">
                                            <p:txEl>
                                              <p:pRg st="2" end="2"/>
                                            </p:txEl>
                                          </p:spTgt>
                                        </p:tgtEl>
                                      </p:cBhvr>
                                      <p:to x="100000" y="100000"/>
                                    </p:animScale>
                                    <p:animScale>
                                      <p:cBhvr>
                                        <p:cTn id="23" dur="26">
                                          <p:stCondLst>
                                            <p:cond delay="1312"/>
                                          </p:stCondLst>
                                        </p:cTn>
                                        <p:tgtEl>
                                          <p:spTgt spid="4">
                                            <p:txEl>
                                              <p:pRg st="2" end="2"/>
                                            </p:txEl>
                                          </p:spTgt>
                                        </p:tgtEl>
                                      </p:cBhvr>
                                      <p:to x="100000" y="80000"/>
                                    </p:animScale>
                                    <p:animScale>
                                      <p:cBhvr>
                                        <p:cTn id="24" dur="166" decel="50000">
                                          <p:stCondLst>
                                            <p:cond delay="1338"/>
                                          </p:stCondLst>
                                        </p:cTn>
                                        <p:tgtEl>
                                          <p:spTgt spid="4">
                                            <p:txEl>
                                              <p:pRg st="2" end="2"/>
                                            </p:txEl>
                                          </p:spTgt>
                                        </p:tgtEl>
                                      </p:cBhvr>
                                      <p:to x="100000" y="100000"/>
                                    </p:animScale>
                                    <p:animScale>
                                      <p:cBhvr>
                                        <p:cTn id="25" dur="26">
                                          <p:stCondLst>
                                            <p:cond delay="1642"/>
                                          </p:stCondLst>
                                        </p:cTn>
                                        <p:tgtEl>
                                          <p:spTgt spid="4">
                                            <p:txEl>
                                              <p:pRg st="2" end="2"/>
                                            </p:txEl>
                                          </p:spTgt>
                                        </p:tgtEl>
                                      </p:cBhvr>
                                      <p:to x="100000" y="90000"/>
                                    </p:animScale>
                                    <p:animScale>
                                      <p:cBhvr>
                                        <p:cTn id="26" dur="166" decel="50000">
                                          <p:stCondLst>
                                            <p:cond delay="1668"/>
                                          </p:stCondLst>
                                        </p:cTn>
                                        <p:tgtEl>
                                          <p:spTgt spid="4">
                                            <p:txEl>
                                              <p:pRg st="2" end="2"/>
                                            </p:txEl>
                                          </p:spTgt>
                                        </p:tgtEl>
                                      </p:cBhvr>
                                      <p:to x="100000" y="100000"/>
                                    </p:animScale>
                                    <p:animScale>
                                      <p:cBhvr>
                                        <p:cTn id="27" dur="26">
                                          <p:stCondLst>
                                            <p:cond delay="1808"/>
                                          </p:stCondLst>
                                        </p:cTn>
                                        <p:tgtEl>
                                          <p:spTgt spid="4">
                                            <p:txEl>
                                              <p:pRg st="2" end="2"/>
                                            </p:txEl>
                                          </p:spTgt>
                                        </p:tgtEl>
                                      </p:cBhvr>
                                      <p:to x="100000" y="95000"/>
                                    </p:animScale>
                                    <p:animScale>
                                      <p:cBhvr>
                                        <p:cTn id="28" dur="166" decel="50000">
                                          <p:stCondLst>
                                            <p:cond delay="1834"/>
                                          </p:stCondLst>
                                        </p:cTn>
                                        <p:tgtEl>
                                          <p:spTgt spid="4">
                                            <p:txEl>
                                              <p:pRg st="2" end="2"/>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wipe(down)">
                                      <p:cBhvr>
                                        <p:cTn id="31" dur="580">
                                          <p:stCondLst>
                                            <p:cond delay="0"/>
                                          </p:stCondLst>
                                        </p:cTn>
                                        <p:tgtEl>
                                          <p:spTgt spid="4">
                                            <p:txEl>
                                              <p:pRg st="4" end="4"/>
                                            </p:txEl>
                                          </p:spTgt>
                                        </p:tgtEl>
                                      </p:cBhvr>
                                    </p:animEffect>
                                    <p:anim calcmode="lin" valueType="num">
                                      <p:cBhvr>
                                        <p:cTn id="32" dur="1822" tmFilter="0,0; 0.14,0.36; 0.43,0.73; 0.71,0.91; 1.0,1.0">
                                          <p:stCondLst>
                                            <p:cond delay="0"/>
                                          </p:stCondLst>
                                        </p:cTn>
                                        <p:tgtEl>
                                          <p:spTgt spid="4">
                                            <p:txEl>
                                              <p:pRg st="4" end="4"/>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4">
                                            <p:txEl>
                                              <p:pRg st="4" end="4"/>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4">
                                            <p:txEl>
                                              <p:pRg st="4" end="4"/>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4">
                                            <p:txEl>
                                              <p:pRg st="4" end="4"/>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4">
                                            <p:txEl>
                                              <p:pRg st="4" end="4"/>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4">
                                            <p:txEl>
                                              <p:pRg st="4" end="4"/>
                                            </p:txEl>
                                          </p:spTgt>
                                        </p:tgtEl>
                                      </p:cBhvr>
                                      <p:to x="100000" y="60000"/>
                                    </p:animScale>
                                    <p:animScale>
                                      <p:cBhvr>
                                        <p:cTn id="38" dur="166" decel="50000">
                                          <p:stCondLst>
                                            <p:cond delay="676"/>
                                          </p:stCondLst>
                                        </p:cTn>
                                        <p:tgtEl>
                                          <p:spTgt spid="4">
                                            <p:txEl>
                                              <p:pRg st="4" end="4"/>
                                            </p:txEl>
                                          </p:spTgt>
                                        </p:tgtEl>
                                      </p:cBhvr>
                                      <p:to x="100000" y="100000"/>
                                    </p:animScale>
                                    <p:animScale>
                                      <p:cBhvr>
                                        <p:cTn id="39" dur="26">
                                          <p:stCondLst>
                                            <p:cond delay="1312"/>
                                          </p:stCondLst>
                                        </p:cTn>
                                        <p:tgtEl>
                                          <p:spTgt spid="4">
                                            <p:txEl>
                                              <p:pRg st="4" end="4"/>
                                            </p:txEl>
                                          </p:spTgt>
                                        </p:tgtEl>
                                      </p:cBhvr>
                                      <p:to x="100000" y="80000"/>
                                    </p:animScale>
                                    <p:animScale>
                                      <p:cBhvr>
                                        <p:cTn id="40" dur="166" decel="50000">
                                          <p:stCondLst>
                                            <p:cond delay="1338"/>
                                          </p:stCondLst>
                                        </p:cTn>
                                        <p:tgtEl>
                                          <p:spTgt spid="4">
                                            <p:txEl>
                                              <p:pRg st="4" end="4"/>
                                            </p:txEl>
                                          </p:spTgt>
                                        </p:tgtEl>
                                      </p:cBhvr>
                                      <p:to x="100000" y="100000"/>
                                    </p:animScale>
                                    <p:animScale>
                                      <p:cBhvr>
                                        <p:cTn id="41" dur="26">
                                          <p:stCondLst>
                                            <p:cond delay="1642"/>
                                          </p:stCondLst>
                                        </p:cTn>
                                        <p:tgtEl>
                                          <p:spTgt spid="4">
                                            <p:txEl>
                                              <p:pRg st="4" end="4"/>
                                            </p:txEl>
                                          </p:spTgt>
                                        </p:tgtEl>
                                      </p:cBhvr>
                                      <p:to x="100000" y="90000"/>
                                    </p:animScale>
                                    <p:animScale>
                                      <p:cBhvr>
                                        <p:cTn id="42" dur="166" decel="50000">
                                          <p:stCondLst>
                                            <p:cond delay="1668"/>
                                          </p:stCondLst>
                                        </p:cTn>
                                        <p:tgtEl>
                                          <p:spTgt spid="4">
                                            <p:txEl>
                                              <p:pRg st="4" end="4"/>
                                            </p:txEl>
                                          </p:spTgt>
                                        </p:tgtEl>
                                      </p:cBhvr>
                                      <p:to x="100000" y="100000"/>
                                    </p:animScale>
                                    <p:animScale>
                                      <p:cBhvr>
                                        <p:cTn id="43" dur="26">
                                          <p:stCondLst>
                                            <p:cond delay="1808"/>
                                          </p:stCondLst>
                                        </p:cTn>
                                        <p:tgtEl>
                                          <p:spTgt spid="4">
                                            <p:txEl>
                                              <p:pRg st="4" end="4"/>
                                            </p:txEl>
                                          </p:spTgt>
                                        </p:tgtEl>
                                      </p:cBhvr>
                                      <p:to x="100000" y="95000"/>
                                    </p:animScale>
                                    <p:animScale>
                                      <p:cBhvr>
                                        <p:cTn id="44" dur="166" decel="50000">
                                          <p:stCondLst>
                                            <p:cond delay="1834"/>
                                          </p:stCondLst>
                                        </p:cTn>
                                        <p:tgtEl>
                                          <p:spTgt spid="4">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735</TotalTime>
  <Words>1655</Words>
  <Application>Microsoft Office PowerPoint</Application>
  <PresentationFormat>Presentación en pantalla (4:3)</PresentationFormat>
  <Paragraphs>119</Paragraphs>
  <Slides>28</Slides>
  <Notes>0</Notes>
  <HiddenSlides>0</HiddenSlides>
  <MMClips>0</MMClips>
  <ScaleCrop>false</ScaleCrop>
  <HeadingPairs>
    <vt:vector size="4" baseType="variant">
      <vt:variant>
        <vt:lpstr>Tema</vt:lpstr>
      </vt:variant>
      <vt:variant>
        <vt:i4>1</vt:i4>
      </vt:variant>
      <vt:variant>
        <vt:lpstr>Títulos de diapositiva</vt:lpstr>
      </vt:variant>
      <vt:variant>
        <vt:i4>28</vt:i4>
      </vt:variant>
    </vt:vector>
  </HeadingPairs>
  <TitlesOfParts>
    <vt:vector size="29" baseType="lpstr">
      <vt:lpstr>Tema de Office</vt:lpstr>
      <vt:lpstr>UN DIOS TRIUNO</vt:lpstr>
      <vt:lpstr>Presentación de PowerPoint</vt:lpstr>
      <vt:lpstr>Presentación de PowerPoint</vt:lpstr>
      <vt:lpstr>Presentación de PowerPoint</vt:lpstr>
      <vt:lpstr>LA BIBLIA REVELA QUE DIOS ES TRIUNO.</vt:lpstr>
      <vt:lpstr>Presentación de PowerPoint</vt:lpstr>
      <vt:lpstr>Presentación de PowerPoint</vt:lpstr>
      <vt:lpstr>Presentación de PowerPoint</vt:lpstr>
      <vt:lpstr>Presentación de PowerPoint</vt:lpstr>
      <vt:lpstr>Presentación de PowerPoint</vt:lpstr>
      <vt:lpstr>Aquí hay un diagrama que ilustra la naturaleza triuna: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 DIOS TRIUNO</dc:title>
  <dc:creator>FAMILIA FIERRO CH</dc:creator>
  <cp:lastModifiedBy>FAMILIA FIERRO CH</cp:lastModifiedBy>
  <cp:revision>99</cp:revision>
  <dcterms:created xsi:type="dcterms:W3CDTF">2013-04-11T21:02:08Z</dcterms:created>
  <dcterms:modified xsi:type="dcterms:W3CDTF">2014-07-05T01:36:26Z</dcterms:modified>
</cp:coreProperties>
</file>